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93" r:id="rId4"/>
    <p:sldId id="265" r:id="rId5"/>
    <p:sldId id="266" r:id="rId6"/>
    <p:sldId id="267" r:id="rId7"/>
    <p:sldId id="264" r:id="rId8"/>
    <p:sldId id="294" r:id="rId9"/>
    <p:sldId id="296" r:id="rId10"/>
    <p:sldId id="299" r:id="rId11"/>
    <p:sldId id="263" r:id="rId12"/>
    <p:sldId id="295" r:id="rId13"/>
    <p:sldId id="297" r:id="rId14"/>
    <p:sldId id="300" r:id="rId15"/>
    <p:sldId id="298" r:id="rId16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DejaVu Sans" panose="020B0603030804020204" pitchFamily="34" charset="0"/>
      <p:regular r:id="rId24"/>
      <p:bold r:id="rId25"/>
      <p:italic r:id="rId26"/>
      <p:boldItalic r:id="rId27"/>
    </p:embeddedFont>
    <p:embeddedFont>
      <p:font typeface="Inconsolata" panose="020B0609030003000000" pitchFamily="49" charset="0"/>
      <p:regular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Lato Black" panose="020F0502020204030203" pitchFamily="34" charset="0"/>
      <p:bold r:id="rId33"/>
      <p:boldItalic r:id="rId34"/>
    </p:embeddedFont>
    <p:embeddedFont>
      <p:font typeface="Lato Hairline" panose="020F0502020204030203" pitchFamily="34" charset="0"/>
      <p:regular r:id="rId35"/>
      <p:italic r:id="rId36"/>
    </p:embeddedFont>
    <p:embeddedFont>
      <p:font typeface="Lato Heavy" panose="020F0502020204030203" pitchFamily="34" charset="0"/>
      <p:bold r:id="rId37"/>
      <p:boldItalic r:id="rId38"/>
    </p:embeddedFont>
    <p:embeddedFont>
      <p:font typeface="Lato Light" panose="020F0502020204030203" pitchFamily="34" charset="0"/>
      <p:regular r:id="rId39"/>
      <p:italic r:id="rId40"/>
    </p:embeddedFont>
    <p:embeddedFont>
      <p:font typeface="Lato Semibold" panose="020F0502020204030203" pitchFamily="34" charset="0"/>
      <p:bold r:id="rId41"/>
      <p:boldItalic r:id="rId42"/>
    </p:embeddedFont>
    <p:embeddedFont>
      <p:font typeface="Marcellus SC" panose="020E0602050203020307" pitchFamily="34" charset="0"/>
      <p:regular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86F10-A11B-4F85-9CEF-6E3EA8151F82}">
          <p14:sldIdLst>
            <p14:sldId id="256"/>
          </p14:sldIdLst>
        </p14:section>
        <p14:section name="Going with the Flow" id="{262D39B8-1B04-47B5-B397-CFF80E4C15F7}">
          <p14:sldIdLst>
            <p14:sldId id="259"/>
            <p14:sldId id="293"/>
            <p14:sldId id="265"/>
            <p14:sldId id="266"/>
            <p14:sldId id="267"/>
            <p14:sldId id="264"/>
            <p14:sldId id="294"/>
            <p14:sldId id="296"/>
            <p14:sldId id="299"/>
            <p14:sldId id="263"/>
            <p14:sldId id="295"/>
            <p14:sldId id="297"/>
            <p14:sldId id="300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348"/>
    <a:srgbClr val="2F528F"/>
    <a:srgbClr val="F4B183"/>
    <a:srgbClr val="EDF1F9"/>
    <a:srgbClr val="0B2144"/>
    <a:srgbClr val="AB5DA5"/>
    <a:srgbClr val="355482"/>
    <a:srgbClr val="091C3B"/>
    <a:srgbClr val="6A6A6A"/>
    <a:srgbClr val="4C6F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0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2/16/2020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2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8E615EA3-D94F-4234-8230-46AE658C9C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540" y="22860"/>
            <a:ext cx="8978900" cy="567531"/>
          </a:xfrm>
        </p:spPr>
        <p:txBody>
          <a:bodyPr>
            <a:normAutofit/>
          </a:bodyPr>
          <a:lstStyle>
            <a:lvl1pPr>
              <a:defRPr sz="330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179729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20FFFDB-EBF0-49B5-A587-CAB0A23F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>
            <a:lvl1pPr>
              <a:defRPr sz="700">
                <a:solidFill>
                  <a:schemeClr val="bg1">
                    <a:lumMod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442C0CA-CAF1-45F1-9F56-F9C580DF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0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383AF2-3E7E-44F9-B029-099F5FCDF5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764382"/>
            <a:ext cx="8247062" cy="2377281"/>
          </a:xfrm>
        </p:spPr>
        <p:txBody>
          <a:bodyPr anchor="b"/>
          <a:lstStyle>
            <a:lvl1pPr algn="ctr">
              <a:defRPr sz="450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164153"/>
            <a:ext cx="8247062" cy="1250156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5100" y="5274258"/>
            <a:ext cx="3086100" cy="304271"/>
          </a:xfrm>
        </p:spPr>
        <p:txBody>
          <a:bodyPr/>
          <a:lstStyle>
            <a:lvl1pPr>
              <a:defRPr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7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11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65100" y="5274258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169D404-C6B3-441F-AFE8-5D94549B5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923544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1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3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7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6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jl-tools/x86-psABI/wiki/x86-64-psABI-1.0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E3B604D-56BA-46EE-95F5-E8CD4F248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6" y="6350"/>
            <a:ext cx="9142925" cy="5714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" y="1969989"/>
            <a:ext cx="6427691" cy="672583"/>
          </a:xfrm>
        </p:spPr>
        <p:txBody>
          <a:bodyPr anchor="ctr">
            <a:normAutofit fontScale="90000"/>
          </a:bodyPr>
          <a:lstStyle/>
          <a:p>
            <a:r>
              <a:rPr lang="en-US" sz="4900" b="1" dirty="0">
                <a:solidFill>
                  <a:schemeClr val="bg1"/>
                </a:solidFill>
                <a:latin typeface="Marcellus SC" panose="020E0602050203020307" pitchFamily="34" charset="0"/>
              </a:rPr>
              <a:t>Investigating</a:t>
            </a:r>
            <a:endParaRPr lang="en-US" sz="4400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D3280-7F18-412B-A5EC-EDD826CEE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1" y="5384800"/>
            <a:ext cx="3009900" cy="23281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Spring 2019/2020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D2D051-0D31-4F34-9BC6-C316DE939E90}"/>
              </a:ext>
            </a:extLst>
          </p:cNvPr>
          <p:cNvSpPr txBox="1"/>
          <p:nvPr/>
        </p:nvSpPr>
        <p:spPr>
          <a:xfrm>
            <a:off x="6371834" y="3669975"/>
            <a:ext cx="2520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wilkie</a:t>
            </a:r>
          </a:p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(with content borrowed from Vinicius Petrucci</a:t>
            </a:r>
            <a:b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Jarrett Billingsley)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20134-B7EB-4F92-B7B8-01035C88D329}"/>
              </a:ext>
            </a:extLst>
          </p:cNvPr>
          <p:cNvSpPr txBox="1"/>
          <p:nvPr/>
        </p:nvSpPr>
        <p:spPr>
          <a:xfrm>
            <a:off x="6709263" y="2093391"/>
            <a:ext cx="200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CS/COE 0449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Systems Software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339BB2-67E1-49D6-BCE0-83D58A439833}"/>
              </a:ext>
            </a:extLst>
          </p:cNvPr>
          <p:cNvSpPr txBox="1">
            <a:spLocks/>
          </p:cNvSpPr>
          <p:nvPr/>
        </p:nvSpPr>
        <p:spPr>
          <a:xfrm>
            <a:off x="53642" y="2715766"/>
            <a:ext cx="6427691" cy="672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/>
                </a:solidFill>
                <a:latin typeface="Marcellus SC" panose="020E0602050203020307" pitchFamily="34" charset="0"/>
              </a:rPr>
              <a:t>the  Code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3DC9A2-907A-40B2-AE7B-0ABCE81E9716}"/>
              </a:ext>
            </a:extLst>
          </p:cNvPr>
          <p:cNvSpPr/>
          <p:nvPr/>
        </p:nvSpPr>
        <p:spPr>
          <a:xfrm>
            <a:off x="7416053" y="547209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A0503-FAA4-449E-88B6-31476BBE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test… adding some new confusion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C3B3B-F913-4108-BF8A-D5BC8BE54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847726"/>
            <a:ext cx="8343900" cy="22788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test </a:t>
            </a:r>
            <a:r>
              <a:rPr lang="en-US" dirty="0"/>
              <a:t>is somewhat stranger… and requires some more thought.</a:t>
            </a:r>
          </a:p>
          <a:p>
            <a:pPr lvl="1"/>
            <a:r>
              <a:rPr lang="en-US" dirty="0"/>
              <a:t>performs an AND of the arguments and sets flags on result</a:t>
            </a:r>
          </a:p>
          <a:p>
            <a:pPr lvl="1"/>
            <a:endParaRPr lang="en-US" dirty="0"/>
          </a:p>
          <a:p>
            <a:r>
              <a:rPr lang="en-US" dirty="0"/>
              <a:t>Thankfully, generally only commonly used in a couple of cases.</a:t>
            </a:r>
          </a:p>
          <a:p>
            <a:pPr lvl="1"/>
            <a:r>
              <a:rPr lang="en-US" dirty="0"/>
              <a:t>Generally to test a value against “true” or “false”.</a:t>
            </a:r>
          </a:p>
          <a:p>
            <a:pPr lvl="1"/>
            <a:r>
              <a:rPr lang="en-US" dirty="0"/>
              <a:t>Recall that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and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je </a:t>
            </a:r>
            <a:r>
              <a:rPr lang="en-US" dirty="0"/>
              <a:t>will look at the zero flag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FLAGS[ZF] 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Keep in mind that jumps are built around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(which performs:</a:t>
            </a:r>
            <a:r>
              <a:rPr lang="en-US" dirty="0">
                <a:latin typeface="Inconsolata" panose="020B0609030003000000" pitchFamily="49" charset="0"/>
              </a:rPr>
              <a:t> x - x</a:t>
            </a:r>
            <a:r>
              <a:rPr lang="en-US" dirty="0"/>
              <a:t>)…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59A42C-D215-49AF-AD82-EFA3CA11D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73AEC-A7AF-41AD-9EB5-E54E0B824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221BE6-A8E5-4091-B1CA-22FB253808E9}"/>
              </a:ext>
            </a:extLst>
          </p:cNvPr>
          <p:cNvSpPr txBox="1">
            <a:spLocks/>
          </p:cNvSpPr>
          <p:nvPr/>
        </p:nvSpPr>
        <p:spPr>
          <a:xfrm>
            <a:off x="4522469" y="3356362"/>
            <a:ext cx="5631181" cy="1939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test</a:t>
            </a:r>
            <a:r>
              <a:rPr lang="en-US" sz="1800" dirty="0">
                <a:latin typeface="Inconsolata" panose="020B0609030003000000" pitchFamily="49" charset="0"/>
              </a:rPr>
              <a:t>   x,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jne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test</a:t>
            </a:r>
            <a:r>
              <a:rPr lang="en-US" sz="1800" dirty="0">
                <a:latin typeface="Inconsolata" panose="020B0609030003000000" pitchFamily="49" charset="0"/>
              </a:rPr>
              <a:t>   x,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je 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0EF22-37D2-4C06-9D78-65CDF57685C1}"/>
              </a:ext>
            </a:extLst>
          </p:cNvPr>
          <p:cNvSpPr txBox="1"/>
          <p:nvPr/>
        </p:nvSpPr>
        <p:spPr>
          <a:xfrm>
            <a:off x="7110898" y="373521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!= 0</a:t>
            </a:r>
          </a:p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ZF = 0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?)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703A48-C36E-462D-ABB4-62393209ACE6}"/>
              </a:ext>
            </a:extLst>
          </p:cNvPr>
          <p:cNvCxnSpPr>
            <a:cxnSpLocks/>
          </p:cNvCxnSpPr>
          <p:nvPr/>
        </p:nvCxnSpPr>
        <p:spPr>
          <a:xfrm flipH="1">
            <a:off x="6894062" y="390468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2A4898C-8D91-4AA4-B0B7-48FE4222A3AB}"/>
              </a:ext>
            </a:extLst>
          </p:cNvPr>
          <p:cNvSpPr txBox="1"/>
          <p:nvPr/>
        </p:nvSpPr>
        <p:spPr>
          <a:xfrm>
            <a:off x="7110898" y="4773439"/>
            <a:ext cx="1475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== 0</a:t>
            </a:r>
          </a:p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ZF = 1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?)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12E185-759C-45A0-A625-F42B6E4B67DA}"/>
              </a:ext>
            </a:extLst>
          </p:cNvPr>
          <p:cNvCxnSpPr>
            <a:cxnSpLocks/>
          </p:cNvCxnSpPr>
          <p:nvPr/>
        </p:nvCxnSpPr>
        <p:spPr>
          <a:xfrm flipH="1">
            <a:off x="6894062" y="4942913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9E5B89-F273-43D9-9FD6-39554E79A66A}"/>
              </a:ext>
            </a:extLst>
          </p:cNvPr>
          <p:cNvSpPr txBox="1">
            <a:spLocks/>
          </p:cNvSpPr>
          <p:nvPr/>
        </p:nvSpPr>
        <p:spPr>
          <a:xfrm>
            <a:off x="93905" y="3442411"/>
            <a:ext cx="4398537" cy="1853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(!x)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(x)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33D0ED-E998-4794-AF27-07F13EB5C131}"/>
              </a:ext>
            </a:extLst>
          </p:cNvPr>
          <p:cNvSpPr txBox="1"/>
          <p:nvPr/>
        </p:nvSpPr>
        <p:spPr>
          <a:xfrm>
            <a:off x="1987639" y="3496253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We negate the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            condition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C728EE-F835-4508-B355-5A3A72C33BFD}"/>
              </a:ext>
            </a:extLst>
          </p:cNvPr>
          <p:cNvCxnSpPr>
            <a:cxnSpLocks/>
          </p:cNvCxnSpPr>
          <p:nvPr/>
        </p:nvCxnSpPr>
        <p:spPr>
          <a:xfrm flipH="1">
            <a:off x="1799378" y="368477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FBD1E5-42AC-479B-B6B9-429DF9F04395}"/>
              </a:ext>
            </a:extLst>
          </p:cNvPr>
          <p:cNvCxnSpPr>
            <a:cxnSpLocks/>
          </p:cNvCxnSpPr>
          <p:nvPr/>
        </p:nvCxnSpPr>
        <p:spPr>
          <a:xfrm>
            <a:off x="4056636" y="391898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1607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83B10A2-94FB-429A-8484-1D8AF9D0AAE8}"/>
              </a:ext>
            </a:extLst>
          </p:cNvPr>
          <p:cNvSpPr/>
          <p:nvPr/>
        </p:nvSpPr>
        <p:spPr>
          <a:xfrm>
            <a:off x="-175260" y="3726180"/>
            <a:ext cx="9456420" cy="1264920"/>
          </a:xfrm>
          <a:custGeom>
            <a:avLst/>
            <a:gdLst>
              <a:gd name="connsiteX0" fmla="*/ 0 w 9441180"/>
              <a:gd name="connsiteY0" fmla="*/ 68580 h 1059180"/>
              <a:gd name="connsiteX1" fmla="*/ 3375660 w 9441180"/>
              <a:gd name="connsiteY1" fmla="*/ 68580 h 1059180"/>
              <a:gd name="connsiteX2" fmla="*/ 3512820 w 9441180"/>
              <a:gd name="connsiteY2" fmla="*/ 0 h 1059180"/>
              <a:gd name="connsiteX3" fmla="*/ 9441180 w 9441180"/>
              <a:gd name="connsiteY3" fmla="*/ 0 h 1059180"/>
              <a:gd name="connsiteX4" fmla="*/ 9441180 w 9441180"/>
              <a:gd name="connsiteY4" fmla="*/ 548640 h 1059180"/>
              <a:gd name="connsiteX5" fmla="*/ 3505200 w 9441180"/>
              <a:gd name="connsiteY5" fmla="*/ 548640 h 1059180"/>
              <a:gd name="connsiteX6" fmla="*/ 3360420 w 9441180"/>
              <a:gd name="connsiteY6" fmla="*/ 1059180 h 1059180"/>
              <a:gd name="connsiteX7" fmla="*/ 83820 w 9441180"/>
              <a:gd name="connsiteY7" fmla="*/ 1059180 h 1059180"/>
              <a:gd name="connsiteX8" fmla="*/ 0 w 9441180"/>
              <a:gd name="connsiteY8" fmla="*/ 68580 h 1059180"/>
              <a:gd name="connsiteX0" fmla="*/ 0 w 9441180"/>
              <a:gd name="connsiteY0" fmla="*/ 68580 h 1059180"/>
              <a:gd name="connsiteX1" fmla="*/ 3375660 w 9441180"/>
              <a:gd name="connsiteY1" fmla="*/ 68580 h 1059180"/>
              <a:gd name="connsiteX2" fmla="*/ 3512820 w 9441180"/>
              <a:gd name="connsiteY2" fmla="*/ 0 h 1059180"/>
              <a:gd name="connsiteX3" fmla="*/ 9441180 w 9441180"/>
              <a:gd name="connsiteY3" fmla="*/ 0 h 1059180"/>
              <a:gd name="connsiteX4" fmla="*/ 9441180 w 9441180"/>
              <a:gd name="connsiteY4" fmla="*/ 548640 h 1059180"/>
              <a:gd name="connsiteX5" fmla="*/ 3505200 w 9441180"/>
              <a:gd name="connsiteY5" fmla="*/ 548640 h 1059180"/>
              <a:gd name="connsiteX6" fmla="*/ 3360420 w 9441180"/>
              <a:gd name="connsiteY6" fmla="*/ 1005840 h 1059180"/>
              <a:gd name="connsiteX7" fmla="*/ 83820 w 9441180"/>
              <a:gd name="connsiteY7" fmla="*/ 1059180 h 1059180"/>
              <a:gd name="connsiteX8" fmla="*/ 0 w 9441180"/>
              <a:gd name="connsiteY8" fmla="*/ 68580 h 1059180"/>
              <a:gd name="connsiteX0" fmla="*/ 0 w 9441180"/>
              <a:gd name="connsiteY0" fmla="*/ 68580 h 1005840"/>
              <a:gd name="connsiteX1" fmla="*/ 3375660 w 9441180"/>
              <a:gd name="connsiteY1" fmla="*/ 68580 h 1005840"/>
              <a:gd name="connsiteX2" fmla="*/ 3512820 w 9441180"/>
              <a:gd name="connsiteY2" fmla="*/ 0 h 1005840"/>
              <a:gd name="connsiteX3" fmla="*/ 9441180 w 9441180"/>
              <a:gd name="connsiteY3" fmla="*/ 0 h 1005840"/>
              <a:gd name="connsiteX4" fmla="*/ 9441180 w 9441180"/>
              <a:gd name="connsiteY4" fmla="*/ 548640 h 1005840"/>
              <a:gd name="connsiteX5" fmla="*/ 3505200 w 9441180"/>
              <a:gd name="connsiteY5" fmla="*/ 548640 h 1005840"/>
              <a:gd name="connsiteX6" fmla="*/ 3360420 w 9441180"/>
              <a:gd name="connsiteY6" fmla="*/ 1005840 h 1005840"/>
              <a:gd name="connsiteX7" fmla="*/ 137160 w 9441180"/>
              <a:gd name="connsiteY7" fmla="*/ 982980 h 1005840"/>
              <a:gd name="connsiteX8" fmla="*/ 0 w 9441180"/>
              <a:gd name="connsiteY8" fmla="*/ 68580 h 1005840"/>
              <a:gd name="connsiteX0" fmla="*/ 0 w 9441180"/>
              <a:gd name="connsiteY0" fmla="*/ 68580 h 1005840"/>
              <a:gd name="connsiteX1" fmla="*/ 3375660 w 9441180"/>
              <a:gd name="connsiteY1" fmla="*/ 68580 h 1005840"/>
              <a:gd name="connsiteX2" fmla="*/ 3512820 w 9441180"/>
              <a:gd name="connsiteY2" fmla="*/ 0 h 1005840"/>
              <a:gd name="connsiteX3" fmla="*/ 9441180 w 9441180"/>
              <a:gd name="connsiteY3" fmla="*/ 0 h 1005840"/>
              <a:gd name="connsiteX4" fmla="*/ 9441180 w 9441180"/>
              <a:gd name="connsiteY4" fmla="*/ 548640 h 1005840"/>
              <a:gd name="connsiteX5" fmla="*/ 3505200 w 9441180"/>
              <a:gd name="connsiteY5" fmla="*/ 548640 h 1005840"/>
              <a:gd name="connsiteX6" fmla="*/ 3360420 w 9441180"/>
              <a:gd name="connsiteY6" fmla="*/ 1005840 h 1005840"/>
              <a:gd name="connsiteX7" fmla="*/ 190500 w 9441180"/>
              <a:gd name="connsiteY7" fmla="*/ 982980 h 1005840"/>
              <a:gd name="connsiteX8" fmla="*/ 0 w 9441180"/>
              <a:gd name="connsiteY8" fmla="*/ 68580 h 1005840"/>
              <a:gd name="connsiteX0" fmla="*/ 0 w 9441180"/>
              <a:gd name="connsiteY0" fmla="*/ 68580 h 1005840"/>
              <a:gd name="connsiteX1" fmla="*/ 3375660 w 9441180"/>
              <a:gd name="connsiteY1" fmla="*/ 68580 h 1005840"/>
              <a:gd name="connsiteX2" fmla="*/ 3512820 w 9441180"/>
              <a:gd name="connsiteY2" fmla="*/ 0 h 1005840"/>
              <a:gd name="connsiteX3" fmla="*/ 9441180 w 9441180"/>
              <a:gd name="connsiteY3" fmla="*/ 0 h 1005840"/>
              <a:gd name="connsiteX4" fmla="*/ 9441180 w 9441180"/>
              <a:gd name="connsiteY4" fmla="*/ 548640 h 1005840"/>
              <a:gd name="connsiteX5" fmla="*/ 3505200 w 9441180"/>
              <a:gd name="connsiteY5" fmla="*/ 548640 h 1005840"/>
              <a:gd name="connsiteX6" fmla="*/ 3360420 w 9441180"/>
              <a:gd name="connsiteY6" fmla="*/ 1005840 h 1005840"/>
              <a:gd name="connsiteX7" fmla="*/ 114300 w 9441180"/>
              <a:gd name="connsiteY7" fmla="*/ 982980 h 1005840"/>
              <a:gd name="connsiteX8" fmla="*/ 0 w 9441180"/>
              <a:gd name="connsiteY8" fmla="*/ 68580 h 1005840"/>
              <a:gd name="connsiteX0" fmla="*/ 0 w 9456420"/>
              <a:gd name="connsiteY0" fmla="*/ 68580 h 1005840"/>
              <a:gd name="connsiteX1" fmla="*/ 3375660 w 9456420"/>
              <a:gd name="connsiteY1" fmla="*/ 68580 h 1005840"/>
              <a:gd name="connsiteX2" fmla="*/ 3512820 w 9456420"/>
              <a:gd name="connsiteY2" fmla="*/ 0 h 1005840"/>
              <a:gd name="connsiteX3" fmla="*/ 9441180 w 9456420"/>
              <a:gd name="connsiteY3" fmla="*/ 0 h 1005840"/>
              <a:gd name="connsiteX4" fmla="*/ 9456420 w 9456420"/>
              <a:gd name="connsiteY4" fmla="*/ 746760 h 1005840"/>
              <a:gd name="connsiteX5" fmla="*/ 3505200 w 9456420"/>
              <a:gd name="connsiteY5" fmla="*/ 548640 h 1005840"/>
              <a:gd name="connsiteX6" fmla="*/ 3360420 w 9456420"/>
              <a:gd name="connsiteY6" fmla="*/ 1005840 h 1005840"/>
              <a:gd name="connsiteX7" fmla="*/ 114300 w 9456420"/>
              <a:gd name="connsiteY7" fmla="*/ 982980 h 1005840"/>
              <a:gd name="connsiteX8" fmla="*/ 0 w 9456420"/>
              <a:gd name="connsiteY8" fmla="*/ 68580 h 1005840"/>
              <a:gd name="connsiteX0" fmla="*/ 0 w 9456420"/>
              <a:gd name="connsiteY0" fmla="*/ 68580 h 1005840"/>
              <a:gd name="connsiteX1" fmla="*/ 3375660 w 9456420"/>
              <a:gd name="connsiteY1" fmla="*/ 68580 h 1005840"/>
              <a:gd name="connsiteX2" fmla="*/ 3512820 w 9456420"/>
              <a:gd name="connsiteY2" fmla="*/ 0 h 1005840"/>
              <a:gd name="connsiteX3" fmla="*/ 9441180 w 9456420"/>
              <a:gd name="connsiteY3" fmla="*/ 0 h 1005840"/>
              <a:gd name="connsiteX4" fmla="*/ 9456420 w 9456420"/>
              <a:gd name="connsiteY4" fmla="*/ 746760 h 1005840"/>
              <a:gd name="connsiteX5" fmla="*/ 3520440 w 9456420"/>
              <a:gd name="connsiteY5" fmla="*/ 723900 h 1005840"/>
              <a:gd name="connsiteX6" fmla="*/ 3360420 w 9456420"/>
              <a:gd name="connsiteY6" fmla="*/ 1005840 h 1005840"/>
              <a:gd name="connsiteX7" fmla="*/ 114300 w 9456420"/>
              <a:gd name="connsiteY7" fmla="*/ 982980 h 1005840"/>
              <a:gd name="connsiteX8" fmla="*/ 0 w 9456420"/>
              <a:gd name="connsiteY8" fmla="*/ 68580 h 1005840"/>
              <a:gd name="connsiteX0" fmla="*/ 0 w 9456420"/>
              <a:gd name="connsiteY0" fmla="*/ 518160 h 1455420"/>
              <a:gd name="connsiteX1" fmla="*/ 3345180 w 9456420"/>
              <a:gd name="connsiteY1" fmla="*/ 0 h 1455420"/>
              <a:gd name="connsiteX2" fmla="*/ 3512820 w 9456420"/>
              <a:gd name="connsiteY2" fmla="*/ 449580 h 1455420"/>
              <a:gd name="connsiteX3" fmla="*/ 9441180 w 9456420"/>
              <a:gd name="connsiteY3" fmla="*/ 449580 h 1455420"/>
              <a:gd name="connsiteX4" fmla="*/ 9456420 w 9456420"/>
              <a:gd name="connsiteY4" fmla="*/ 1196340 h 1455420"/>
              <a:gd name="connsiteX5" fmla="*/ 3520440 w 9456420"/>
              <a:gd name="connsiteY5" fmla="*/ 1173480 h 1455420"/>
              <a:gd name="connsiteX6" fmla="*/ 3360420 w 9456420"/>
              <a:gd name="connsiteY6" fmla="*/ 1455420 h 1455420"/>
              <a:gd name="connsiteX7" fmla="*/ 114300 w 9456420"/>
              <a:gd name="connsiteY7" fmla="*/ 1432560 h 1455420"/>
              <a:gd name="connsiteX8" fmla="*/ 0 w 9456420"/>
              <a:gd name="connsiteY8" fmla="*/ 518160 h 1455420"/>
              <a:gd name="connsiteX0" fmla="*/ 0 w 9456420"/>
              <a:gd name="connsiteY0" fmla="*/ 0 h 1524000"/>
              <a:gd name="connsiteX1" fmla="*/ 3345180 w 9456420"/>
              <a:gd name="connsiteY1" fmla="*/ 68580 h 1524000"/>
              <a:gd name="connsiteX2" fmla="*/ 3512820 w 9456420"/>
              <a:gd name="connsiteY2" fmla="*/ 518160 h 1524000"/>
              <a:gd name="connsiteX3" fmla="*/ 9441180 w 9456420"/>
              <a:gd name="connsiteY3" fmla="*/ 518160 h 1524000"/>
              <a:gd name="connsiteX4" fmla="*/ 9456420 w 9456420"/>
              <a:gd name="connsiteY4" fmla="*/ 1264920 h 1524000"/>
              <a:gd name="connsiteX5" fmla="*/ 3520440 w 9456420"/>
              <a:gd name="connsiteY5" fmla="*/ 1242060 h 1524000"/>
              <a:gd name="connsiteX6" fmla="*/ 3360420 w 9456420"/>
              <a:gd name="connsiteY6" fmla="*/ 1524000 h 1524000"/>
              <a:gd name="connsiteX7" fmla="*/ 114300 w 9456420"/>
              <a:gd name="connsiteY7" fmla="*/ 1501140 h 1524000"/>
              <a:gd name="connsiteX8" fmla="*/ 0 w 9456420"/>
              <a:gd name="connsiteY8" fmla="*/ 0 h 1524000"/>
              <a:gd name="connsiteX0" fmla="*/ 0 w 9456420"/>
              <a:gd name="connsiteY0" fmla="*/ 0 h 1524000"/>
              <a:gd name="connsiteX1" fmla="*/ 3307080 w 9456420"/>
              <a:gd name="connsiteY1" fmla="*/ 45720 h 1524000"/>
              <a:gd name="connsiteX2" fmla="*/ 3512820 w 9456420"/>
              <a:gd name="connsiteY2" fmla="*/ 518160 h 1524000"/>
              <a:gd name="connsiteX3" fmla="*/ 9441180 w 9456420"/>
              <a:gd name="connsiteY3" fmla="*/ 518160 h 1524000"/>
              <a:gd name="connsiteX4" fmla="*/ 9456420 w 9456420"/>
              <a:gd name="connsiteY4" fmla="*/ 1264920 h 1524000"/>
              <a:gd name="connsiteX5" fmla="*/ 3520440 w 9456420"/>
              <a:gd name="connsiteY5" fmla="*/ 1242060 h 1524000"/>
              <a:gd name="connsiteX6" fmla="*/ 3360420 w 9456420"/>
              <a:gd name="connsiteY6" fmla="*/ 1524000 h 1524000"/>
              <a:gd name="connsiteX7" fmla="*/ 114300 w 9456420"/>
              <a:gd name="connsiteY7" fmla="*/ 1501140 h 1524000"/>
              <a:gd name="connsiteX8" fmla="*/ 0 w 9456420"/>
              <a:gd name="connsiteY8" fmla="*/ 0 h 1524000"/>
              <a:gd name="connsiteX0" fmla="*/ 0 w 9456420"/>
              <a:gd name="connsiteY0" fmla="*/ 0 h 1501140"/>
              <a:gd name="connsiteX1" fmla="*/ 3307080 w 9456420"/>
              <a:gd name="connsiteY1" fmla="*/ 45720 h 1501140"/>
              <a:gd name="connsiteX2" fmla="*/ 3512820 w 9456420"/>
              <a:gd name="connsiteY2" fmla="*/ 518160 h 1501140"/>
              <a:gd name="connsiteX3" fmla="*/ 9441180 w 9456420"/>
              <a:gd name="connsiteY3" fmla="*/ 518160 h 1501140"/>
              <a:gd name="connsiteX4" fmla="*/ 9456420 w 9456420"/>
              <a:gd name="connsiteY4" fmla="*/ 1264920 h 1501140"/>
              <a:gd name="connsiteX5" fmla="*/ 3520440 w 9456420"/>
              <a:gd name="connsiteY5" fmla="*/ 1242060 h 1501140"/>
              <a:gd name="connsiteX6" fmla="*/ 3345180 w 9456420"/>
              <a:gd name="connsiteY6" fmla="*/ 853440 h 1501140"/>
              <a:gd name="connsiteX7" fmla="*/ 114300 w 9456420"/>
              <a:gd name="connsiteY7" fmla="*/ 1501140 h 1501140"/>
              <a:gd name="connsiteX8" fmla="*/ 0 w 9456420"/>
              <a:gd name="connsiteY8" fmla="*/ 0 h 1501140"/>
              <a:gd name="connsiteX0" fmla="*/ 0 w 9456420"/>
              <a:gd name="connsiteY0" fmla="*/ 0 h 1264920"/>
              <a:gd name="connsiteX1" fmla="*/ 3307080 w 9456420"/>
              <a:gd name="connsiteY1" fmla="*/ 45720 h 1264920"/>
              <a:gd name="connsiteX2" fmla="*/ 3512820 w 9456420"/>
              <a:gd name="connsiteY2" fmla="*/ 518160 h 1264920"/>
              <a:gd name="connsiteX3" fmla="*/ 9441180 w 9456420"/>
              <a:gd name="connsiteY3" fmla="*/ 518160 h 1264920"/>
              <a:gd name="connsiteX4" fmla="*/ 9456420 w 9456420"/>
              <a:gd name="connsiteY4" fmla="*/ 1264920 h 1264920"/>
              <a:gd name="connsiteX5" fmla="*/ 3520440 w 9456420"/>
              <a:gd name="connsiteY5" fmla="*/ 1242060 h 1264920"/>
              <a:gd name="connsiteX6" fmla="*/ 3345180 w 9456420"/>
              <a:gd name="connsiteY6" fmla="*/ 853440 h 1264920"/>
              <a:gd name="connsiteX7" fmla="*/ 7620 w 9456420"/>
              <a:gd name="connsiteY7" fmla="*/ 876300 h 1264920"/>
              <a:gd name="connsiteX8" fmla="*/ 0 w 9456420"/>
              <a:gd name="connsiteY8" fmla="*/ 0 h 1264920"/>
              <a:gd name="connsiteX0" fmla="*/ 0 w 9456420"/>
              <a:gd name="connsiteY0" fmla="*/ 0 h 1264920"/>
              <a:gd name="connsiteX1" fmla="*/ 3307080 w 9456420"/>
              <a:gd name="connsiteY1" fmla="*/ 45720 h 1264920"/>
              <a:gd name="connsiteX2" fmla="*/ 3512820 w 9456420"/>
              <a:gd name="connsiteY2" fmla="*/ 518160 h 1264920"/>
              <a:gd name="connsiteX3" fmla="*/ 9441180 w 9456420"/>
              <a:gd name="connsiteY3" fmla="*/ 518160 h 1264920"/>
              <a:gd name="connsiteX4" fmla="*/ 9456420 w 9456420"/>
              <a:gd name="connsiteY4" fmla="*/ 1264920 h 1264920"/>
              <a:gd name="connsiteX5" fmla="*/ 3520440 w 9456420"/>
              <a:gd name="connsiteY5" fmla="*/ 1242060 h 1264920"/>
              <a:gd name="connsiteX6" fmla="*/ 3299460 w 9456420"/>
              <a:gd name="connsiteY6" fmla="*/ 929640 h 1264920"/>
              <a:gd name="connsiteX7" fmla="*/ 7620 w 9456420"/>
              <a:gd name="connsiteY7" fmla="*/ 876300 h 1264920"/>
              <a:gd name="connsiteX8" fmla="*/ 0 w 9456420"/>
              <a:gd name="connsiteY8" fmla="*/ 0 h 1264920"/>
              <a:gd name="connsiteX0" fmla="*/ 0 w 9456420"/>
              <a:gd name="connsiteY0" fmla="*/ 0 h 1264920"/>
              <a:gd name="connsiteX1" fmla="*/ 3307080 w 9456420"/>
              <a:gd name="connsiteY1" fmla="*/ 45720 h 1264920"/>
              <a:gd name="connsiteX2" fmla="*/ 3512820 w 9456420"/>
              <a:gd name="connsiteY2" fmla="*/ 518160 h 1264920"/>
              <a:gd name="connsiteX3" fmla="*/ 9441180 w 9456420"/>
              <a:gd name="connsiteY3" fmla="*/ 518160 h 1264920"/>
              <a:gd name="connsiteX4" fmla="*/ 9456420 w 9456420"/>
              <a:gd name="connsiteY4" fmla="*/ 1264920 h 1264920"/>
              <a:gd name="connsiteX5" fmla="*/ 3520440 w 9456420"/>
              <a:gd name="connsiteY5" fmla="*/ 1242060 h 1264920"/>
              <a:gd name="connsiteX6" fmla="*/ 3268980 w 9456420"/>
              <a:gd name="connsiteY6" fmla="*/ 899160 h 1264920"/>
              <a:gd name="connsiteX7" fmla="*/ 7620 w 9456420"/>
              <a:gd name="connsiteY7" fmla="*/ 876300 h 1264920"/>
              <a:gd name="connsiteX8" fmla="*/ 0 w 9456420"/>
              <a:gd name="connsiteY8" fmla="*/ 0 h 1264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56420" h="1264920">
                <a:moveTo>
                  <a:pt x="0" y="0"/>
                </a:moveTo>
                <a:lnTo>
                  <a:pt x="3307080" y="45720"/>
                </a:lnTo>
                <a:lnTo>
                  <a:pt x="3512820" y="518160"/>
                </a:lnTo>
                <a:lnTo>
                  <a:pt x="9441180" y="518160"/>
                </a:lnTo>
                <a:lnTo>
                  <a:pt x="9456420" y="1264920"/>
                </a:lnTo>
                <a:lnTo>
                  <a:pt x="3520440" y="1242060"/>
                </a:lnTo>
                <a:lnTo>
                  <a:pt x="3268980" y="899160"/>
                </a:lnTo>
                <a:lnTo>
                  <a:pt x="7620" y="876300"/>
                </a:lnTo>
                <a:lnTo>
                  <a:pt x="0" y="0"/>
                </a:lnTo>
                <a:close/>
              </a:path>
            </a:pathLst>
          </a:custGeom>
          <a:solidFill>
            <a:srgbClr val="EDF1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7B4FA7D-4E22-401A-8C37-9EBB543F4820}"/>
              </a:ext>
            </a:extLst>
          </p:cNvPr>
          <p:cNvSpPr/>
          <p:nvPr/>
        </p:nvSpPr>
        <p:spPr>
          <a:xfrm>
            <a:off x="-121920" y="2510949"/>
            <a:ext cx="9395460" cy="1562100"/>
          </a:xfrm>
          <a:custGeom>
            <a:avLst/>
            <a:gdLst>
              <a:gd name="connsiteX0" fmla="*/ 0 w 9433560"/>
              <a:gd name="connsiteY0" fmla="*/ 0 h 1249680"/>
              <a:gd name="connsiteX1" fmla="*/ 3368040 w 9433560"/>
              <a:gd name="connsiteY1" fmla="*/ 0 h 1249680"/>
              <a:gd name="connsiteX2" fmla="*/ 3474720 w 9433560"/>
              <a:gd name="connsiteY2" fmla="*/ 685800 h 1249680"/>
              <a:gd name="connsiteX3" fmla="*/ 9433560 w 9433560"/>
              <a:gd name="connsiteY3" fmla="*/ 685800 h 1249680"/>
              <a:gd name="connsiteX4" fmla="*/ 9433560 w 9433560"/>
              <a:gd name="connsiteY4" fmla="*/ 1249680 h 1249680"/>
              <a:gd name="connsiteX5" fmla="*/ 3467100 w 9433560"/>
              <a:gd name="connsiteY5" fmla="*/ 1249680 h 1249680"/>
              <a:gd name="connsiteX6" fmla="*/ 3352800 w 9433560"/>
              <a:gd name="connsiteY6" fmla="*/ 922020 h 1249680"/>
              <a:gd name="connsiteX7" fmla="*/ 91440 w 9433560"/>
              <a:gd name="connsiteY7" fmla="*/ 922020 h 1249680"/>
              <a:gd name="connsiteX8" fmla="*/ 0 w 9433560"/>
              <a:gd name="connsiteY8" fmla="*/ 0 h 1249680"/>
              <a:gd name="connsiteX0" fmla="*/ 0 w 9387840"/>
              <a:gd name="connsiteY0" fmla="*/ 0 h 1562100"/>
              <a:gd name="connsiteX1" fmla="*/ 3322320 w 9387840"/>
              <a:gd name="connsiteY1" fmla="*/ 312420 h 1562100"/>
              <a:gd name="connsiteX2" fmla="*/ 3429000 w 9387840"/>
              <a:gd name="connsiteY2" fmla="*/ 998220 h 1562100"/>
              <a:gd name="connsiteX3" fmla="*/ 9387840 w 9387840"/>
              <a:gd name="connsiteY3" fmla="*/ 998220 h 1562100"/>
              <a:gd name="connsiteX4" fmla="*/ 9387840 w 9387840"/>
              <a:gd name="connsiteY4" fmla="*/ 1562100 h 1562100"/>
              <a:gd name="connsiteX5" fmla="*/ 3421380 w 9387840"/>
              <a:gd name="connsiteY5" fmla="*/ 1562100 h 1562100"/>
              <a:gd name="connsiteX6" fmla="*/ 3307080 w 9387840"/>
              <a:gd name="connsiteY6" fmla="*/ 1234440 h 1562100"/>
              <a:gd name="connsiteX7" fmla="*/ 45720 w 9387840"/>
              <a:gd name="connsiteY7" fmla="*/ 1234440 h 1562100"/>
              <a:gd name="connsiteX8" fmla="*/ 0 w 9387840"/>
              <a:gd name="connsiteY8" fmla="*/ 0 h 1562100"/>
              <a:gd name="connsiteX0" fmla="*/ 0 w 9387840"/>
              <a:gd name="connsiteY0" fmla="*/ 0 h 1562100"/>
              <a:gd name="connsiteX1" fmla="*/ 3291840 w 9387840"/>
              <a:gd name="connsiteY1" fmla="*/ 45720 h 1562100"/>
              <a:gd name="connsiteX2" fmla="*/ 3429000 w 9387840"/>
              <a:gd name="connsiteY2" fmla="*/ 998220 h 1562100"/>
              <a:gd name="connsiteX3" fmla="*/ 9387840 w 9387840"/>
              <a:gd name="connsiteY3" fmla="*/ 998220 h 1562100"/>
              <a:gd name="connsiteX4" fmla="*/ 9387840 w 9387840"/>
              <a:gd name="connsiteY4" fmla="*/ 1562100 h 1562100"/>
              <a:gd name="connsiteX5" fmla="*/ 3421380 w 9387840"/>
              <a:gd name="connsiteY5" fmla="*/ 1562100 h 1562100"/>
              <a:gd name="connsiteX6" fmla="*/ 3307080 w 9387840"/>
              <a:gd name="connsiteY6" fmla="*/ 1234440 h 1562100"/>
              <a:gd name="connsiteX7" fmla="*/ 45720 w 9387840"/>
              <a:gd name="connsiteY7" fmla="*/ 1234440 h 1562100"/>
              <a:gd name="connsiteX8" fmla="*/ 0 w 9387840"/>
              <a:gd name="connsiteY8" fmla="*/ 0 h 1562100"/>
              <a:gd name="connsiteX0" fmla="*/ 0 w 9387840"/>
              <a:gd name="connsiteY0" fmla="*/ 0 h 1562100"/>
              <a:gd name="connsiteX1" fmla="*/ 3314700 w 9387840"/>
              <a:gd name="connsiteY1" fmla="*/ 30480 h 1562100"/>
              <a:gd name="connsiteX2" fmla="*/ 3429000 w 9387840"/>
              <a:gd name="connsiteY2" fmla="*/ 998220 h 1562100"/>
              <a:gd name="connsiteX3" fmla="*/ 9387840 w 9387840"/>
              <a:gd name="connsiteY3" fmla="*/ 998220 h 1562100"/>
              <a:gd name="connsiteX4" fmla="*/ 9387840 w 9387840"/>
              <a:gd name="connsiteY4" fmla="*/ 1562100 h 1562100"/>
              <a:gd name="connsiteX5" fmla="*/ 3421380 w 9387840"/>
              <a:gd name="connsiteY5" fmla="*/ 1562100 h 1562100"/>
              <a:gd name="connsiteX6" fmla="*/ 3307080 w 9387840"/>
              <a:gd name="connsiteY6" fmla="*/ 1234440 h 1562100"/>
              <a:gd name="connsiteX7" fmla="*/ 45720 w 9387840"/>
              <a:gd name="connsiteY7" fmla="*/ 1234440 h 1562100"/>
              <a:gd name="connsiteX8" fmla="*/ 0 w 9387840"/>
              <a:gd name="connsiteY8" fmla="*/ 0 h 1562100"/>
              <a:gd name="connsiteX0" fmla="*/ 0 w 9387840"/>
              <a:gd name="connsiteY0" fmla="*/ 0 h 1562100"/>
              <a:gd name="connsiteX1" fmla="*/ 3314700 w 9387840"/>
              <a:gd name="connsiteY1" fmla="*/ 30480 h 1562100"/>
              <a:gd name="connsiteX2" fmla="*/ 3429000 w 9387840"/>
              <a:gd name="connsiteY2" fmla="*/ 998220 h 1562100"/>
              <a:gd name="connsiteX3" fmla="*/ 9387840 w 9387840"/>
              <a:gd name="connsiteY3" fmla="*/ 998220 h 1562100"/>
              <a:gd name="connsiteX4" fmla="*/ 9387840 w 9387840"/>
              <a:gd name="connsiteY4" fmla="*/ 1562100 h 1562100"/>
              <a:gd name="connsiteX5" fmla="*/ 3421380 w 9387840"/>
              <a:gd name="connsiteY5" fmla="*/ 1562100 h 1562100"/>
              <a:gd name="connsiteX6" fmla="*/ 3322320 w 9387840"/>
              <a:gd name="connsiteY6" fmla="*/ 1005840 h 1562100"/>
              <a:gd name="connsiteX7" fmla="*/ 45720 w 9387840"/>
              <a:gd name="connsiteY7" fmla="*/ 1234440 h 1562100"/>
              <a:gd name="connsiteX8" fmla="*/ 0 w 9387840"/>
              <a:gd name="connsiteY8" fmla="*/ 0 h 1562100"/>
              <a:gd name="connsiteX0" fmla="*/ 7620 w 9395460"/>
              <a:gd name="connsiteY0" fmla="*/ 0 h 1562100"/>
              <a:gd name="connsiteX1" fmla="*/ 3322320 w 9395460"/>
              <a:gd name="connsiteY1" fmla="*/ 30480 h 1562100"/>
              <a:gd name="connsiteX2" fmla="*/ 3436620 w 9395460"/>
              <a:gd name="connsiteY2" fmla="*/ 998220 h 1562100"/>
              <a:gd name="connsiteX3" fmla="*/ 9395460 w 9395460"/>
              <a:gd name="connsiteY3" fmla="*/ 998220 h 1562100"/>
              <a:gd name="connsiteX4" fmla="*/ 9395460 w 9395460"/>
              <a:gd name="connsiteY4" fmla="*/ 1562100 h 1562100"/>
              <a:gd name="connsiteX5" fmla="*/ 3429000 w 9395460"/>
              <a:gd name="connsiteY5" fmla="*/ 1562100 h 1562100"/>
              <a:gd name="connsiteX6" fmla="*/ 3329940 w 9395460"/>
              <a:gd name="connsiteY6" fmla="*/ 1005840 h 1562100"/>
              <a:gd name="connsiteX7" fmla="*/ 0 w 9395460"/>
              <a:gd name="connsiteY7" fmla="*/ 952500 h 1562100"/>
              <a:gd name="connsiteX8" fmla="*/ 7620 w 9395460"/>
              <a:gd name="connsiteY8" fmla="*/ 0 h 1562100"/>
              <a:gd name="connsiteX0" fmla="*/ 7620 w 9395460"/>
              <a:gd name="connsiteY0" fmla="*/ 0 h 1562100"/>
              <a:gd name="connsiteX1" fmla="*/ 3322320 w 9395460"/>
              <a:gd name="connsiteY1" fmla="*/ 30480 h 1562100"/>
              <a:gd name="connsiteX2" fmla="*/ 3436620 w 9395460"/>
              <a:gd name="connsiteY2" fmla="*/ 998220 h 1562100"/>
              <a:gd name="connsiteX3" fmla="*/ 9395460 w 9395460"/>
              <a:gd name="connsiteY3" fmla="*/ 998220 h 1562100"/>
              <a:gd name="connsiteX4" fmla="*/ 9395460 w 9395460"/>
              <a:gd name="connsiteY4" fmla="*/ 1562100 h 1562100"/>
              <a:gd name="connsiteX5" fmla="*/ 3429000 w 9395460"/>
              <a:gd name="connsiteY5" fmla="*/ 1562100 h 1562100"/>
              <a:gd name="connsiteX6" fmla="*/ 3307080 w 9395460"/>
              <a:gd name="connsiteY6" fmla="*/ 975360 h 1562100"/>
              <a:gd name="connsiteX7" fmla="*/ 0 w 9395460"/>
              <a:gd name="connsiteY7" fmla="*/ 952500 h 1562100"/>
              <a:gd name="connsiteX8" fmla="*/ 7620 w 9395460"/>
              <a:gd name="connsiteY8" fmla="*/ 0 h 156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95460" h="1562100">
                <a:moveTo>
                  <a:pt x="7620" y="0"/>
                </a:moveTo>
                <a:lnTo>
                  <a:pt x="3322320" y="30480"/>
                </a:lnTo>
                <a:lnTo>
                  <a:pt x="3436620" y="998220"/>
                </a:lnTo>
                <a:lnTo>
                  <a:pt x="9395460" y="998220"/>
                </a:lnTo>
                <a:lnTo>
                  <a:pt x="9395460" y="1562100"/>
                </a:lnTo>
                <a:lnTo>
                  <a:pt x="3429000" y="1562100"/>
                </a:lnTo>
                <a:lnTo>
                  <a:pt x="3307080" y="975360"/>
                </a:lnTo>
                <a:lnTo>
                  <a:pt x="0" y="952500"/>
                </a:lnTo>
                <a:lnTo>
                  <a:pt x="7620" y="0"/>
                </a:lnTo>
                <a:close/>
              </a:path>
            </a:pathLst>
          </a:custGeom>
          <a:solidFill>
            <a:srgbClr val="EDF1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8B1F53-9FF9-40F5-8482-45D4EAF32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5C86A-7F6B-40B4-87BB-FA0AC166E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06" y="710808"/>
            <a:ext cx="4890008" cy="361396"/>
          </a:xfrm>
        </p:spPr>
        <p:txBody>
          <a:bodyPr>
            <a:normAutofit fontScale="92500"/>
          </a:bodyPr>
          <a:lstStyle/>
          <a:p>
            <a:r>
              <a:rPr lang="en-US" dirty="0"/>
              <a:t>Control flow is 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/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test </a:t>
            </a:r>
            <a:r>
              <a:rPr lang="en-US" dirty="0"/>
              <a:t>before 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j*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F5D24-47E2-43A2-9AFE-197CDC4FA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3F815-7A8D-4C61-B954-19056A1E6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3D9C2D4-FE40-48AA-AD56-C9A7F7BC6EB4}"/>
              </a:ext>
            </a:extLst>
          </p:cNvPr>
          <p:cNvCxnSpPr>
            <a:cxnSpLocks/>
          </p:cNvCxnSpPr>
          <p:nvPr/>
        </p:nvCxnSpPr>
        <p:spPr>
          <a:xfrm>
            <a:off x="3242943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7BD979-7DEA-4433-8827-27A8F4C42067}"/>
              </a:ext>
            </a:extLst>
          </p:cNvPr>
          <p:cNvCxnSpPr>
            <a:cxnSpLocks/>
          </p:cNvCxnSpPr>
          <p:nvPr/>
        </p:nvCxnSpPr>
        <p:spPr>
          <a:xfrm>
            <a:off x="3270733" y="1320567"/>
            <a:ext cx="0" cy="423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CEF07F3-2CBC-4E23-A697-F6A1834EF2E0}"/>
              </a:ext>
            </a:extLst>
          </p:cNvPr>
          <p:cNvSpPr txBox="1">
            <a:spLocks/>
          </p:cNvSpPr>
          <p:nvPr/>
        </p:nvSpPr>
        <p:spPr>
          <a:xfrm>
            <a:off x="3313795" y="2538427"/>
            <a:ext cx="5554982" cy="307233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      55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      48 89 e5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      c7 45 f8 05 00 00 00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600" dirty="0">
                <a:latin typeface="Inconsolata" panose="020B0609030003000000" pitchFamily="49" charset="0"/>
              </a:rPr>
              <a:t>  $0x5,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1124:       c7 45 fc </a:t>
            </a:r>
            <a:r>
              <a:rPr lang="en-US" sz="1600" dirty="0" err="1">
                <a:latin typeface="Inconsolata" panose="020B0609030003000000" pitchFamily="49" charset="0"/>
              </a:rPr>
              <a:t>fe</a:t>
            </a:r>
            <a:r>
              <a:rPr lang="en-US" sz="1600" dirty="0">
                <a:latin typeface="Inconsolata" panose="020B0609030003000000" pitchFamily="49" charset="0"/>
              </a:rPr>
              <a:t> ff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latin typeface="Inconsolata" panose="020B0609030003000000" pitchFamily="49" charset="0"/>
              </a:rPr>
              <a:t>   $0xfffffffe,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112b:       83 7d f8 00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112f:       79 03   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1134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1131:       f7 5d f8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1134:       8b 45 f8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1137:       3b 45 fc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113a:       7d 06   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latin typeface="Inconsolata" panose="020B0609030003000000" pitchFamily="49" charset="0"/>
              </a:rPr>
              <a:t>    1142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113c:       8b 45 fc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113f:       89 45 f8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1142:       b8 00 00 00 00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1147:       5d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1148:       c3      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0933A7-12AF-4606-AE3F-634349373F02}"/>
              </a:ext>
            </a:extLst>
          </p:cNvPr>
          <p:cNvSpPr txBox="1">
            <a:spLocks/>
          </p:cNvSpPr>
          <p:nvPr/>
        </p:nvSpPr>
        <p:spPr>
          <a:xfrm>
            <a:off x="93905" y="1320567"/>
            <a:ext cx="4398537" cy="4318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600" dirty="0">
                <a:latin typeface="Inconsolata" panose="020B0609030003000000" pitchFamily="49" charset="0"/>
              </a:rPr>
              <a:t> main(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6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int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int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 = -2;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-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 </a:t>
            </a:r>
            <a:r>
              <a:rPr lang="en-US" sz="1600" dirty="0">
                <a:latin typeface="Inconsolata" panose="020B0609030003000000" pitchFamily="49" charset="0"/>
              </a:rPr>
              <a:t>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F2C0EE-04FE-42BA-BC19-8D5C19D7D334}"/>
              </a:ext>
            </a:extLst>
          </p:cNvPr>
          <p:cNvSpPr txBox="1"/>
          <p:nvPr/>
        </p:nvSpPr>
        <p:spPr>
          <a:xfrm>
            <a:off x="65836" y="1062993"/>
            <a:ext cx="4426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endParaRPr lang="en-US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37CB86-A4CC-4845-A59B-96EC9BA5FBE8}"/>
              </a:ext>
            </a:extLst>
          </p:cNvPr>
          <p:cNvSpPr txBox="1"/>
          <p:nvPr/>
        </p:nvSpPr>
        <p:spPr>
          <a:xfrm>
            <a:off x="3313795" y="2169095"/>
            <a:ext cx="518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0F18D9E-C844-4BCD-A72B-B72D06FD3A00}"/>
              </a:ext>
            </a:extLst>
          </p:cNvPr>
          <p:cNvSpPr/>
          <p:nvPr/>
        </p:nvSpPr>
        <p:spPr>
          <a:xfrm>
            <a:off x="7735327" y="4593876"/>
            <a:ext cx="1024129" cy="490119"/>
          </a:xfrm>
          <a:custGeom>
            <a:avLst/>
            <a:gdLst>
              <a:gd name="connsiteX0" fmla="*/ 0 w 949486"/>
              <a:gd name="connsiteY0" fmla="*/ 0 h 431597"/>
              <a:gd name="connsiteX1" fmla="*/ 899769 w 949486"/>
              <a:gd name="connsiteY1" fmla="*/ 146304 h 431597"/>
              <a:gd name="connsiteX2" fmla="*/ 753465 w 949486"/>
              <a:gd name="connsiteY2" fmla="*/ 431597 h 431597"/>
              <a:gd name="connsiteX0" fmla="*/ 124359 w 1034873"/>
              <a:gd name="connsiteY0" fmla="*/ 0 h 490119"/>
              <a:gd name="connsiteX1" fmla="*/ 1024128 w 1034873"/>
              <a:gd name="connsiteY1" fmla="*/ 146304 h 490119"/>
              <a:gd name="connsiteX2" fmla="*/ 0 w 1034873"/>
              <a:gd name="connsiteY2" fmla="*/ 490119 h 490119"/>
              <a:gd name="connsiteX0" fmla="*/ 124359 w 1024128"/>
              <a:gd name="connsiteY0" fmla="*/ 0 h 490119"/>
              <a:gd name="connsiteX1" fmla="*/ 1024128 w 1024128"/>
              <a:gd name="connsiteY1" fmla="*/ 146304 h 490119"/>
              <a:gd name="connsiteX2" fmla="*/ 0 w 1024128"/>
              <a:gd name="connsiteY2" fmla="*/ 490119 h 490119"/>
              <a:gd name="connsiteX0" fmla="*/ 124359 w 1024128"/>
              <a:gd name="connsiteY0" fmla="*/ 0 h 490119"/>
              <a:gd name="connsiteX1" fmla="*/ 1024128 w 1024128"/>
              <a:gd name="connsiteY1" fmla="*/ 146304 h 490119"/>
              <a:gd name="connsiteX2" fmla="*/ 0 w 1024128"/>
              <a:gd name="connsiteY2" fmla="*/ 490119 h 490119"/>
              <a:gd name="connsiteX0" fmla="*/ 124359 w 1024129"/>
              <a:gd name="connsiteY0" fmla="*/ 0 h 490119"/>
              <a:gd name="connsiteX1" fmla="*/ 1024128 w 1024129"/>
              <a:gd name="connsiteY1" fmla="*/ 146304 h 490119"/>
              <a:gd name="connsiteX2" fmla="*/ 0 w 1024129"/>
              <a:gd name="connsiteY2" fmla="*/ 490119 h 490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4129" h="490119">
                <a:moveTo>
                  <a:pt x="124359" y="0"/>
                </a:moveTo>
                <a:cubicBezTo>
                  <a:pt x="511455" y="37185"/>
                  <a:pt x="1000964" y="-79248"/>
                  <a:pt x="1024128" y="146304"/>
                </a:cubicBezTo>
                <a:cubicBezTo>
                  <a:pt x="1025347" y="532791"/>
                  <a:pt x="135940" y="383439"/>
                  <a:pt x="0" y="490119"/>
                </a:cubicBezTo>
              </a:path>
            </a:pathLst>
          </a:custGeom>
          <a:noFill/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D7A8AB-F9F7-446A-AE9D-6BBDD3CDDFF8}"/>
              </a:ext>
            </a:extLst>
          </p:cNvPr>
          <p:cNvSpPr/>
          <p:nvPr/>
        </p:nvSpPr>
        <p:spPr>
          <a:xfrm>
            <a:off x="7859687" y="3859932"/>
            <a:ext cx="899771" cy="325316"/>
          </a:xfrm>
          <a:custGeom>
            <a:avLst/>
            <a:gdLst>
              <a:gd name="connsiteX0" fmla="*/ 0 w 949486"/>
              <a:gd name="connsiteY0" fmla="*/ 0 h 431597"/>
              <a:gd name="connsiteX1" fmla="*/ 899769 w 949486"/>
              <a:gd name="connsiteY1" fmla="*/ 146304 h 431597"/>
              <a:gd name="connsiteX2" fmla="*/ 753465 w 949486"/>
              <a:gd name="connsiteY2" fmla="*/ 431597 h 431597"/>
              <a:gd name="connsiteX0" fmla="*/ 124359 w 1034873"/>
              <a:gd name="connsiteY0" fmla="*/ 0 h 490119"/>
              <a:gd name="connsiteX1" fmla="*/ 1024128 w 1034873"/>
              <a:gd name="connsiteY1" fmla="*/ 146304 h 490119"/>
              <a:gd name="connsiteX2" fmla="*/ 0 w 1034873"/>
              <a:gd name="connsiteY2" fmla="*/ 490119 h 490119"/>
              <a:gd name="connsiteX0" fmla="*/ 124359 w 1024128"/>
              <a:gd name="connsiteY0" fmla="*/ 0 h 490119"/>
              <a:gd name="connsiteX1" fmla="*/ 1024128 w 1024128"/>
              <a:gd name="connsiteY1" fmla="*/ 146304 h 490119"/>
              <a:gd name="connsiteX2" fmla="*/ 0 w 1024128"/>
              <a:gd name="connsiteY2" fmla="*/ 490119 h 490119"/>
              <a:gd name="connsiteX0" fmla="*/ 124359 w 1024128"/>
              <a:gd name="connsiteY0" fmla="*/ 0 h 490119"/>
              <a:gd name="connsiteX1" fmla="*/ 1024128 w 1024128"/>
              <a:gd name="connsiteY1" fmla="*/ 146304 h 490119"/>
              <a:gd name="connsiteX2" fmla="*/ 0 w 1024128"/>
              <a:gd name="connsiteY2" fmla="*/ 490119 h 490119"/>
              <a:gd name="connsiteX0" fmla="*/ 124359 w 1024129"/>
              <a:gd name="connsiteY0" fmla="*/ 0 h 490119"/>
              <a:gd name="connsiteX1" fmla="*/ 1024128 w 1024129"/>
              <a:gd name="connsiteY1" fmla="*/ 146304 h 490119"/>
              <a:gd name="connsiteX2" fmla="*/ 0 w 1024129"/>
              <a:gd name="connsiteY2" fmla="*/ 490119 h 490119"/>
              <a:gd name="connsiteX0" fmla="*/ 0 w 899771"/>
              <a:gd name="connsiteY0" fmla="*/ 0 h 453543"/>
              <a:gd name="connsiteX1" fmla="*/ 899769 w 899771"/>
              <a:gd name="connsiteY1" fmla="*/ 146304 h 453543"/>
              <a:gd name="connsiteX2" fmla="*/ 343814 w 899771"/>
              <a:gd name="connsiteY2" fmla="*/ 453543 h 453543"/>
              <a:gd name="connsiteX0" fmla="*/ 0 w 899771"/>
              <a:gd name="connsiteY0" fmla="*/ 0 h 329711"/>
              <a:gd name="connsiteX1" fmla="*/ 899769 w 899771"/>
              <a:gd name="connsiteY1" fmla="*/ 146304 h 329711"/>
              <a:gd name="connsiteX2" fmla="*/ 321868 w 899771"/>
              <a:gd name="connsiteY2" fmla="*/ 277978 h 329711"/>
              <a:gd name="connsiteX0" fmla="*/ 0 w 899771"/>
              <a:gd name="connsiteY0" fmla="*/ 0 h 325316"/>
              <a:gd name="connsiteX1" fmla="*/ 899769 w 899771"/>
              <a:gd name="connsiteY1" fmla="*/ 146304 h 325316"/>
              <a:gd name="connsiteX2" fmla="*/ 321868 w 899771"/>
              <a:gd name="connsiteY2" fmla="*/ 263348 h 325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9771" h="325316">
                <a:moveTo>
                  <a:pt x="0" y="0"/>
                </a:moveTo>
                <a:cubicBezTo>
                  <a:pt x="387096" y="37185"/>
                  <a:pt x="876605" y="-79248"/>
                  <a:pt x="899769" y="146304"/>
                </a:cubicBezTo>
                <a:cubicBezTo>
                  <a:pt x="900988" y="532791"/>
                  <a:pt x="457808" y="156668"/>
                  <a:pt x="321868" y="263348"/>
                </a:cubicBezTo>
              </a:path>
            </a:pathLst>
          </a:custGeom>
          <a:noFill/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F1DB78-31A7-4CDE-9FC1-B6DAA4181B46}"/>
              </a:ext>
            </a:extLst>
          </p:cNvPr>
          <p:cNvSpPr/>
          <p:nvPr/>
        </p:nvSpPr>
        <p:spPr>
          <a:xfrm>
            <a:off x="6571775" y="728493"/>
            <a:ext cx="2438400" cy="456642"/>
          </a:xfrm>
          <a:prstGeom prst="rect">
            <a:avLst/>
          </a:prstGeom>
          <a:solidFill>
            <a:srgbClr val="F4B18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Text Box 13">
            <a:extLst>
              <a:ext uri="{FF2B5EF4-FFF2-40B4-BE49-F238E27FC236}">
                <a16:creationId xmlns:a16="http://schemas.microsoft.com/office/drawing/2014/main" id="{AA995C91-775C-4E54-93D7-22DD0850C6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786593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kern="12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Old %</a:t>
            </a:r>
            <a:r>
              <a:rPr lang="en-US" sz="1600" kern="1200" dirty="0" err="1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rbp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81F02A-5CFB-43AD-BA17-75A2CF6BB333}"/>
              </a:ext>
            </a:extLst>
          </p:cNvPr>
          <p:cNvSpPr/>
          <p:nvPr/>
        </p:nvSpPr>
        <p:spPr>
          <a:xfrm>
            <a:off x="6571775" y="1187235"/>
            <a:ext cx="2438400" cy="45664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Text Box 13">
            <a:extLst>
              <a:ext uri="{FF2B5EF4-FFF2-40B4-BE49-F238E27FC236}">
                <a16:creationId xmlns:a16="http://schemas.microsoft.com/office/drawing/2014/main" id="{305AEEDE-EC2C-435D-BF05-8745A3885F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1245335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6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0xfffffffe</a:t>
            </a:r>
            <a:endParaRPr lang="en-US" sz="24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6F4D5A-D090-4FD7-A709-7C27F2B086AA}"/>
              </a:ext>
            </a:extLst>
          </p:cNvPr>
          <p:cNvSpPr/>
          <p:nvPr/>
        </p:nvSpPr>
        <p:spPr>
          <a:xfrm>
            <a:off x="6571775" y="1649150"/>
            <a:ext cx="2438400" cy="45664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Text Box 13">
            <a:extLst>
              <a:ext uri="{FF2B5EF4-FFF2-40B4-BE49-F238E27FC236}">
                <a16:creationId xmlns:a16="http://schemas.microsoft.com/office/drawing/2014/main" id="{B19E7E9C-D1AD-4544-A072-0D29E57FF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1707250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0x00000005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8D4642-BC20-41BC-9CE7-F98CE7718F5D}"/>
              </a:ext>
            </a:extLst>
          </p:cNvPr>
          <p:cNvSpPr txBox="1"/>
          <p:nvPr/>
        </p:nvSpPr>
        <p:spPr>
          <a:xfrm>
            <a:off x="5060411" y="755815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dirty="0">
                <a:latin typeface="Inconsolata" panose="020B0609030003000000" pitchFamily="49" charset="0"/>
              </a:rPr>
              <a:t>/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3FBCA3-01BF-400C-8210-ADA82798BBEB}"/>
              </a:ext>
            </a:extLst>
          </p:cNvPr>
          <p:cNvCxnSpPr>
            <a:cxnSpLocks/>
          </p:cNvCxnSpPr>
          <p:nvPr/>
        </p:nvCxnSpPr>
        <p:spPr>
          <a:xfrm>
            <a:off x="6283823" y="96505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1C5658C-422E-48F5-A063-EBAB7A19F1F6}"/>
              </a:ext>
            </a:extLst>
          </p:cNvPr>
          <p:cNvSpPr txBox="1"/>
          <p:nvPr/>
        </p:nvSpPr>
        <p:spPr>
          <a:xfrm>
            <a:off x="4576303" y="1236768"/>
            <a:ext cx="170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 – 0x4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F8485DA-AAAE-403D-B440-BDA45FFD32F3}"/>
              </a:ext>
            </a:extLst>
          </p:cNvPr>
          <p:cNvCxnSpPr>
            <a:cxnSpLocks/>
          </p:cNvCxnSpPr>
          <p:nvPr/>
        </p:nvCxnSpPr>
        <p:spPr>
          <a:xfrm>
            <a:off x="6283823" y="1408792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38469DA-BCF8-4CE4-A9AD-DB028DB97EE5}"/>
              </a:ext>
            </a:extLst>
          </p:cNvPr>
          <p:cNvSpPr txBox="1"/>
          <p:nvPr/>
        </p:nvSpPr>
        <p:spPr>
          <a:xfrm>
            <a:off x="4576303" y="1691861"/>
            <a:ext cx="170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latin typeface="Inconsolata" panose="020B0609030003000000" pitchFamily="49" charset="0"/>
              </a:rPr>
              <a:t> – 0x8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0C84536-E0BC-4E65-B7B8-5AA64DBC6A99}"/>
              </a:ext>
            </a:extLst>
          </p:cNvPr>
          <p:cNvCxnSpPr>
            <a:cxnSpLocks/>
          </p:cNvCxnSpPr>
          <p:nvPr/>
        </p:nvCxnSpPr>
        <p:spPr>
          <a:xfrm>
            <a:off x="6283823" y="187280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8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0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D2C81-0C24-4DCB-8370-DE142487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Altogether now… Working backward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09B89A-6957-4EB3-B230-EEF9F53D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72BCC-48DF-45ED-8A77-062DBEBB8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8B6F1D-39E0-4163-9AA3-66A170DF1269}"/>
              </a:ext>
            </a:extLst>
          </p:cNvPr>
          <p:cNvSpPr txBox="1">
            <a:spLocks/>
          </p:cNvSpPr>
          <p:nvPr/>
        </p:nvSpPr>
        <p:spPr>
          <a:xfrm>
            <a:off x="133825" y="777981"/>
            <a:ext cx="8734952" cy="48327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	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Preserve caller’s %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 on stack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Set %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 to %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rsp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600" dirty="0">
                <a:latin typeface="Inconsolata" panose="020B0609030003000000" pitchFamily="49" charset="0"/>
              </a:rPr>
              <a:t>  $0x5,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Store x on stack with value of 5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1124: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latin typeface="Inconsolata" panose="020B0609030003000000" pitchFamily="49" charset="0"/>
              </a:rPr>
              <a:t>   $0xfffffffe,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Store y on stack with value of -2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112b: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112f: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1134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if (x &lt; 0) {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1131: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  x = -x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			//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1137: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113a: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latin typeface="Inconsolata" panose="020B0609030003000000" pitchFamily="49" charset="0"/>
              </a:rPr>
              <a:t>    1142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if (x &lt; y)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113f: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  x = 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			//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1142: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1147: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// Recall caller’s %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 from stack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1148: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				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// return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B9AE71-438A-4BBB-9B04-C6FC2B73A82F}"/>
              </a:ext>
            </a:extLst>
          </p:cNvPr>
          <p:cNvSpPr txBox="1"/>
          <p:nvPr/>
        </p:nvSpPr>
        <p:spPr>
          <a:xfrm>
            <a:off x="6142082" y="2303166"/>
            <a:ext cx="29129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Negate logic to form “if” logic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FF17BC-C3A3-491A-8D14-922134AF2725}"/>
              </a:ext>
            </a:extLst>
          </p:cNvPr>
          <p:cNvCxnSpPr>
            <a:cxnSpLocks/>
          </p:cNvCxnSpPr>
          <p:nvPr/>
        </p:nvCxnSpPr>
        <p:spPr>
          <a:xfrm flipH="1">
            <a:off x="5925246" y="2472640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8D7E173-2177-4A5C-983A-1AC3D0BDFC70}"/>
              </a:ext>
            </a:extLst>
          </p:cNvPr>
          <p:cNvSpPr txBox="1"/>
          <p:nvPr/>
        </p:nvSpPr>
        <p:spPr>
          <a:xfrm>
            <a:off x="6142082" y="3575263"/>
            <a:ext cx="29129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Negate logic to form “if” logic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F8A62D6-64A0-4F03-BC60-1CD29180565C}"/>
              </a:ext>
            </a:extLst>
          </p:cNvPr>
          <p:cNvCxnSpPr>
            <a:cxnSpLocks/>
          </p:cNvCxnSpPr>
          <p:nvPr/>
        </p:nvCxnSpPr>
        <p:spPr>
          <a:xfrm flipH="1">
            <a:off x="5925246" y="374473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43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72A03-B3C2-45FD-8A02-9F726B062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Deduction, dear </a:t>
            </a:r>
            <a:r>
              <a:rPr lang="en-US" dirty="0" err="1"/>
              <a:t>watson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F49496-9DAE-4D30-8415-5700FCFBF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A9DC8B-B166-45E8-9E45-20AFE425C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2F7024-509A-4304-AE24-7C42FDD92585}"/>
              </a:ext>
            </a:extLst>
          </p:cNvPr>
          <p:cNvSpPr txBox="1">
            <a:spLocks/>
          </p:cNvSpPr>
          <p:nvPr/>
        </p:nvSpPr>
        <p:spPr>
          <a:xfrm>
            <a:off x="133825" y="777981"/>
            <a:ext cx="8734952" cy="48327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			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		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600" dirty="0">
                <a:latin typeface="Inconsolata" panose="020B0609030003000000" pitchFamily="49" charset="0"/>
              </a:rPr>
              <a:t>  $0x5,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1124: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latin typeface="Inconsolata" panose="020B0609030003000000" pitchFamily="49" charset="0"/>
              </a:rPr>
              <a:t>   $0xfffffffe,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112b: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112f: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1134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		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1131: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1137: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113a: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latin typeface="Inconsolata" panose="020B0609030003000000" pitchFamily="49" charset="0"/>
              </a:rPr>
              <a:t>    1142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	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113f: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		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		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1142: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1147: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	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1148: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					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7CD1B-D6B6-404B-8B64-5599D60E3A24}"/>
              </a:ext>
            </a:extLst>
          </p:cNvPr>
          <p:cNvSpPr txBox="1"/>
          <p:nvPr/>
        </p:nvSpPr>
        <p:spPr>
          <a:xfrm>
            <a:off x="4229866" y="1399412"/>
            <a:ext cx="37080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No use of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rdi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likely no arguments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2B72679-9326-4CB3-B55F-A31168597A01}"/>
              </a:ext>
            </a:extLst>
          </p:cNvPr>
          <p:cNvCxnSpPr>
            <a:cxnSpLocks/>
          </p:cNvCxnSpPr>
          <p:nvPr/>
        </p:nvCxnSpPr>
        <p:spPr>
          <a:xfrm flipH="1">
            <a:off x="4013030" y="1568886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0F14B55-0F2D-49D0-BB4A-49AF6C39A878}"/>
              </a:ext>
            </a:extLst>
          </p:cNvPr>
          <p:cNvSpPr txBox="1"/>
          <p:nvPr/>
        </p:nvSpPr>
        <p:spPr>
          <a:xfrm>
            <a:off x="4229866" y="1737966"/>
            <a:ext cx="4251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Two stack allocations … Two local variables.</a:t>
            </a:r>
          </a:p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           (initialized to 5 and, likely, -2)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6983F4-F6CB-41A4-9435-797E28E188C0}"/>
              </a:ext>
            </a:extLst>
          </p:cNvPr>
          <p:cNvCxnSpPr>
            <a:cxnSpLocks/>
          </p:cNvCxnSpPr>
          <p:nvPr/>
        </p:nvCxnSpPr>
        <p:spPr>
          <a:xfrm flipH="1">
            <a:off x="4013030" y="1907440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5098DC1-5676-499C-A708-16D065DD3A60}"/>
              </a:ext>
            </a:extLst>
          </p:cNvPr>
          <p:cNvSpPr txBox="1"/>
          <p:nvPr/>
        </p:nvSpPr>
        <p:spPr>
          <a:xfrm>
            <a:off x="4229866" y="4598465"/>
            <a:ext cx="4291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Looking at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rax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This simply returns zero.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64DEE3-FB38-4E16-A1C6-D48CA0C3F360}"/>
              </a:ext>
            </a:extLst>
          </p:cNvPr>
          <p:cNvCxnSpPr>
            <a:cxnSpLocks/>
          </p:cNvCxnSpPr>
          <p:nvPr/>
        </p:nvCxnSpPr>
        <p:spPr>
          <a:xfrm flipH="1">
            <a:off x="4013030" y="4767939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011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7CCC4-8951-4DE8-AB6D-92F776ED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wisdom: counting arguments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870EF-1527-43DA-ADE9-8D548C1C7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121543-6B76-4B8C-9E95-4A6CE589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706374-5F68-4256-9CAD-259C863B820B}"/>
              </a:ext>
            </a:extLst>
          </p:cNvPr>
          <p:cNvSpPr txBox="1">
            <a:spLocks/>
          </p:cNvSpPr>
          <p:nvPr/>
        </p:nvSpPr>
        <p:spPr>
          <a:xfrm>
            <a:off x="133825" y="777981"/>
            <a:ext cx="8734952" cy="3061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000000000000112d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112d: 55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</a:t>
            </a:r>
            <a:r>
              <a:rPr lang="en-US" sz="1600" dirty="0">
                <a:latin typeface="Inconsolata" panose="020B0609030003000000" pitchFamily="49" charset="0"/>
              </a:rPr>
              <a:t>   %</a:t>
            </a:r>
            <a:r>
              <a:rPr lang="en-US" sz="1600" dirty="0" err="1">
                <a:latin typeface="Inconsolata" panose="020B0609030003000000" pitchFamily="49" charset="0"/>
              </a:rPr>
              <a:t>rbp</a:t>
            </a: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112e: 48 89 e5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%</a:t>
            </a:r>
            <a:r>
              <a:rPr lang="en-US" sz="1600" dirty="0" err="1"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,%</a:t>
            </a:r>
            <a:r>
              <a:rPr lang="en-US" sz="1600" dirty="0" err="1">
                <a:latin typeface="Inconsolata" panose="020B0609030003000000" pitchFamily="49" charset="0"/>
              </a:rPr>
              <a:t>rbp</a:t>
            </a: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1131: be 03 00 00 00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$0x3,%esi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1136: bf 05 00 00 00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$0x5,%edi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113b: e8 d9 ff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callq</a:t>
            </a:r>
            <a:r>
              <a:rPr lang="en-US" sz="1600" dirty="0">
                <a:latin typeface="Inconsolata" panose="020B0609030003000000" pitchFamily="49" charset="0"/>
              </a:rPr>
              <a:t>  1119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whoknows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1140: b8 00 00 00 00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,%eax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1145: 5d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1146: c3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61A6C2-8903-491E-AC4A-70D0F69AA780}"/>
              </a:ext>
            </a:extLst>
          </p:cNvPr>
          <p:cNvSpPr txBox="1"/>
          <p:nvPr/>
        </p:nvSpPr>
        <p:spPr>
          <a:xfrm>
            <a:off x="5016519" y="1701971"/>
            <a:ext cx="3392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Readies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rsi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second argument!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0C0C82-96B3-4D52-9D56-99C68E1C8982}"/>
              </a:ext>
            </a:extLst>
          </p:cNvPr>
          <p:cNvCxnSpPr>
            <a:cxnSpLocks/>
          </p:cNvCxnSpPr>
          <p:nvPr/>
        </p:nvCxnSpPr>
        <p:spPr>
          <a:xfrm flipH="1">
            <a:off x="4799683" y="187144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57AE8D-FE97-488C-AA8B-B3936D9FAF73}"/>
              </a:ext>
            </a:extLst>
          </p:cNvPr>
          <p:cNvSpPr txBox="1"/>
          <p:nvPr/>
        </p:nvSpPr>
        <p:spPr>
          <a:xfrm>
            <a:off x="5016519" y="1996412"/>
            <a:ext cx="3114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Readies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rdi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first argument!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0BEF323-A7DF-44B2-8B8B-4A3DA0399D39}"/>
              </a:ext>
            </a:extLst>
          </p:cNvPr>
          <p:cNvCxnSpPr>
            <a:cxnSpLocks/>
          </p:cNvCxnSpPr>
          <p:nvPr/>
        </p:nvCxnSpPr>
        <p:spPr>
          <a:xfrm flipH="1">
            <a:off x="4799683" y="2165886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E140DA-FA43-4323-9028-E166DB3C2423}"/>
              </a:ext>
            </a:extLst>
          </p:cNvPr>
          <p:cNvSpPr txBox="1"/>
          <p:nvPr/>
        </p:nvSpPr>
        <p:spPr>
          <a:xfrm>
            <a:off x="5101733" y="2290853"/>
            <a:ext cx="3908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Since they are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%e*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yep! Both 32-bit!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07B1FF-E2DD-4A09-BFA7-32DE836FBA72}"/>
              </a:ext>
            </a:extLst>
          </p:cNvPr>
          <p:cNvSpPr txBox="1"/>
          <p:nvPr/>
        </p:nvSpPr>
        <p:spPr>
          <a:xfrm>
            <a:off x="1035423" y="4033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Inconsolata" panose="020B0609030003000000" pitchFamily="49" charset="0"/>
              </a:rPr>
              <a:t>whoknows</a:t>
            </a:r>
            <a:r>
              <a:rPr lang="en-US" dirty="0">
                <a:latin typeface="Inconsolata" panose="020B0609030003000000" pitchFamily="49" charset="0"/>
              </a:rPr>
              <a:t> (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CD665A-3392-4D09-915A-6F908DFBA1E3}"/>
              </a:ext>
            </a:extLst>
          </p:cNvPr>
          <p:cNvSpPr txBox="1"/>
          <p:nvPr/>
        </p:nvSpPr>
        <p:spPr>
          <a:xfrm>
            <a:off x="460358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Inconsolata" panose="020B0609030003000000" pitchFamily="49" charset="0"/>
              </a:rPr>
              <a:t>???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78A38-953D-4CB8-A997-9E92B68E4861}"/>
              </a:ext>
            </a:extLst>
          </p:cNvPr>
          <p:cNvSpPr txBox="1"/>
          <p:nvPr/>
        </p:nvSpPr>
        <p:spPr>
          <a:xfrm>
            <a:off x="2770992" y="403309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a,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658004-D060-4FF0-BD23-E40C1EDE5C91}"/>
              </a:ext>
            </a:extLst>
          </p:cNvPr>
          <p:cNvSpPr txBox="1"/>
          <p:nvPr/>
        </p:nvSpPr>
        <p:spPr>
          <a:xfrm>
            <a:off x="3808457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) {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4FAC8A-8C75-48FE-9F54-63A6E46A261D}"/>
              </a:ext>
            </a:extLst>
          </p:cNvPr>
          <p:cNvSpPr txBox="1"/>
          <p:nvPr/>
        </p:nvSpPr>
        <p:spPr>
          <a:xfrm>
            <a:off x="3125979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F77A98-EC7B-4E9E-9815-2C3F28901273}"/>
              </a:ext>
            </a:extLst>
          </p:cNvPr>
          <p:cNvSpPr txBox="1"/>
          <p:nvPr/>
        </p:nvSpPr>
        <p:spPr>
          <a:xfrm>
            <a:off x="460357" y="49370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966F9F-986A-4430-B18C-93F2693547E9}"/>
              </a:ext>
            </a:extLst>
          </p:cNvPr>
          <p:cNvSpPr txBox="1"/>
          <p:nvPr/>
        </p:nvSpPr>
        <p:spPr>
          <a:xfrm>
            <a:off x="1035423" y="4533886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Inconsolata" panose="020B0609030003000000" pitchFamily="49" charset="0"/>
              </a:rPr>
              <a:t>???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7347B3A-5F03-4E5B-BD9A-AD29BDE16606}"/>
              </a:ext>
            </a:extLst>
          </p:cNvPr>
          <p:cNvSpPr txBox="1"/>
          <p:nvPr/>
        </p:nvSpPr>
        <p:spPr>
          <a:xfrm>
            <a:off x="2297785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C62F1A-136F-4EDD-B390-DB242C4177AE}"/>
              </a:ext>
            </a:extLst>
          </p:cNvPr>
          <p:cNvSpPr txBox="1"/>
          <p:nvPr/>
        </p:nvSpPr>
        <p:spPr>
          <a:xfrm>
            <a:off x="3583231" y="403309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b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1E59124-64A2-4A4A-8E69-D6FAA261BCE0}"/>
              </a:ext>
            </a:extLst>
          </p:cNvPr>
          <p:cNvSpPr txBox="1"/>
          <p:nvPr/>
        </p:nvSpPr>
        <p:spPr>
          <a:xfrm>
            <a:off x="4513200" y="4033099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Let’s assume int is 32 bits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D5FAA2-F58F-4BDA-9DF5-4072D5C546A0}"/>
              </a:ext>
            </a:extLst>
          </p:cNvPr>
          <p:cNvSpPr txBox="1"/>
          <p:nvPr/>
        </p:nvSpPr>
        <p:spPr>
          <a:xfrm>
            <a:off x="1929598" y="4572788"/>
            <a:ext cx="5806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Still have to follow the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call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to the assembly of the function.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D796EA9-8331-4918-917D-ADEEB724FA84}"/>
              </a:ext>
            </a:extLst>
          </p:cNvPr>
          <p:cNvCxnSpPr>
            <a:cxnSpLocks/>
          </p:cNvCxnSpPr>
          <p:nvPr/>
        </p:nvCxnSpPr>
        <p:spPr>
          <a:xfrm flipH="1">
            <a:off x="1712762" y="4742262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5B0CC52-ACAB-421E-AA55-DAA450327B85}"/>
              </a:ext>
            </a:extLst>
          </p:cNvPr>
          <p:cNvSpPr txBox="1"/>
          <p:nvPr/>
        </p:nvSpPr>
        <p:spPr>
          <a:xfrm>
            <a:off x="5016519" y="2585294"/>
            <a:ext cx="3482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Like a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jal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in MIPS. A function call.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572831-52C8-4F63-BEA9-CF0233E67FC9}"/>
              </a:ext>
            </a:extLst>
          </p:cNvPr>
          <p:cNvCxnSpPr>
            <a:cxnSpLocks/>
          </p:cNvCxnSpPr>
          <p:nvPr/>
        </p:nvCxnSpPr>
        <p:spPr>
          <a:xfrm flipH="1" flipV="1">
            <a:off x="4799683" y="2629407"/>
            <a:ext cx="216836" cy="12536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043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5" grpId="0"/>
      <p:bldP spid="16" grpId="0"/>
      <p:bldP spid="18" grpId="0"/>
      <p:bldP spid="20" grpId="0"/>
      <p:bldP spid="30" grpId="0"/>
      <p:bldP spid="31" grpId="0"/>
      <p:bldP spid="46" grpId="0"/>
      <p:bldP spid="33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7CCC4-8951-4DE8-AB6D-92F776ED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wisdom: counting arguments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870EF-1527-43DA-ADE9-8D548C1C7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121543-6B76-4B8C-9E95-4A6CE589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706374-5F68-4256-9CAD-259C863B820B}"/>
              </a:ext>
            </a:extLst>
          </p:cNvPr>
          <p:cNvSpPr txBox="1">
            <a:spLocks/>
          </p:cNvSpPr>
          <p:nvPr/>
        </p:nvSpPr>
        <p:spPr>
          <a:xfrm>
            <a:off x="133825" y="777981"/>
            <a:ext cx="8734952" cy="3061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whoknows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55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48 89 e5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89 7d fc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%edi</a:t>
            </a:r>
            <a:r>
              <a:rPr lang="en-US" sz="1600" dirty="0">
                <a:latin typeface="Inconsolata" panose="020B0609030003000000" pitchFamily="49" charset="0"/>
              </a:rPr>
              <a:t>,-0x4(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1120: 89 75 f8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%esi</a:t>
            </a:r>
            <a:r>
              <a:rPr lang="en-US" sz="1600" dirty="0">
                <a:latin typeface="Inconsolata" panose="020B0609030003000000" pitchFamily="49" charset="0"/>
              </a:rPr>
              <a:t>,-0x8(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1123: 8b 55 fc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-0x4(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edx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1126: 8b 45 f8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-0x8(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latin typeface="Inconsolata" panose="020B0609030003000000" pitchFamily="49" charset="0"/>
              </a:rPr>
              <a:t>),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1129: 01 d0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add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edx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112b: 5d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112c: c3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61A6C2-8903-491E-AC4A-70D0F69AA780}"/>
              </a:ext>
            </a:extLst>
          </p:cNvPr>
          <p:cNvSpPr txBox="1"/>
          <p:nvPr/>
        </p:nvSpPr>
        <p:spPr>
          <a:xfrm>
            <a:off x="5016519" y="1701971"/>
            <a:ext cx="3416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Copies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rdi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function argument!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0C0C82-96B3-4D52-9D56-99C68E1C8982}"/>
              </a:ext>
            </a:extLst>
          </p:cNvPr>
          <p:cNvCxnSpPr>
            <a:cxnSpLocks/>
          </p:cNvCxnSpPr>
          <p:nvPr/>
        </p:nvCxnSpPr>
        <p:spPr>
          <a:xfrm flipH="1">
            <a:off x="4799683" y="187144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57AE8D-FE97-488C-AA8B-B3936D9FAF73}"/>
              </a:ext>
            </a:extLst>
          </p:cNvPr>
          <p:cNvSpPr txBox="1"/>
          <p:nvPr/>
        </p:nvSpPr>
        <p:spPr>
          <a:xfrm>
            <a:off x="5016519" y="1996412"/>
            <a:ext cx="3294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Copies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rsi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second argument!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0BEF323-A7DF-44B2-8B8B-4A3DA0399D39}"/>
              </a:ext>
            </a:extLst>
          </p:cNvPr>
          <p:cNvCxnSpPr>
            <a:cxnSpLocks/>
          </p:cNvCxnSpPr>
          <p:nvPr/>
        </p:nvCxnSpPr>
        <p:spPr>
          <a:xfrm flipH="1">
            <a:off x="4799683" y="2165886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E140DA-FA43-4323-9028-E166DB3C2423}"/>
              </a:ext>
            </a:extLst>
          </p:cNvPr>
          <p:cNvSpPr txBox="1"/>
          <p:nvPr/>
        </p:nvSpPr>
        <p:spPr>
          <a:xfrm>
            <a:off x="5016519" y="2299393"/>
            <a:ext cx="4171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Since they are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%e*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… They are both 32-bit!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07B1FF-E2DD-4A09-BFA7-32DE836FBA72}"/>
              </a:ext>
            </a:extLst>
          </p:cNvPr>
          <p:cNvSpPr txBox="1"/>
          <p:nvPr/>
        </p:nvSpPr>
        <p:spPr>
          <a:xfrm>
            <a:off x="1035423" y="4033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Inconsolata" panose="020B0609030003000000" pitchFamily="49" charset="0"/>
              </a:rPr>
              <a:t>whoknows</a:t>
            </a:r>
            <a:r>
              <a:rPr lang="en-US" dirty="0">
                <a:latin typeface="Inconsolata" panose="020B0609030003000000" pitchFamily="49" charset="0"/>
              </a:rPr>
              <a:t> (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CD665A-3392-4D09-915A-6F908DFBA1E3}"/>
              </a:ext>
            </a:extLst>
          </p:cNvPr>
          <p:cNvSpPr txBox="1"/>
          <p:nvPr/>
        </p:nvSpPr>
        <p:spPr>
          <a:xfrm>
            <a:off x="460358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78A38-953D-4CB8-A997-9E92B68E4861}"/>
              </a:ext>
            </a:extLst>
          </p:cNvPr>
          <p:cNvSpPr txBox="1"/>
          <p:nvPr/>
        </p:nvSpPr>
        <p:spPr>
          <a:xfrm>
            <a:off x="2770992" y="403309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a,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658004-D060-4FF0-BD23-E40C1EDE5C91}"/>
              </a:ext>
            </a:extLst>
          </p:cNvPr>
          <p:cNvSpPr txBox="1"/>
          <p:nvPr/>
        </p:nvSpPr>
        <p:spPr>
          <a:xfrm>
            <a:off x="3808457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) {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4FAC8A-8C75-48FE-9F54-63A6E46A261D}"/>
              </a:ext>
            </a:extLst>
          </p:cNvPr>
          <p:cNvSpPr txBox="1"/>
          <p:nvPr/>
        </p:nvSpPr>
        <p:spPr>
          <a:xfrm>
            <a:off x="3125979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F77A98-EC7B-4E9E-9815-2C3F28901273}"/>
              </a:ext>
            </a:extLst>
          </p:cNvPr>
          <p:cNvSpPr txBox="1"/>
          <p:nvPr/>
        </p:nvSpPr>
        <p:spPr>
          <a:xfrm>
            <a:off x="460357" y="49370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966F9F-986A-4430-B18C-93F2693547E9}"/>
              </a:ext>
            </a:extLst>
          </p:cNvPr>
          <p:cNvSpPr txBox="1"/>
          <p:nvPr/>
        </p:nvSpPr>
        <p:spPr>
          <a:xfrm>
            <a:off x="1035423" y="45338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37264E-A282-4CE4-8789-C33347F65D73}"/>
              </a:ext>
            </a:extLst>
          </p:cNvPr>
          <p:cNvSpPr txBox="1"/>
          <p:nvPr/>
        </p:nvSpPr>
        <p:spPr>
          <a:xfrm>
            <a:off x="2678659" y="45338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C5CF76-25E0-4424-AC81-9497323AEAAA}"/>
              </a:ext>
            </a:extLst>
          </p:cNvPr>
          <p:cNvSpPr txBox="1"/>
          <p:nvPr/>
        </p:nvSpPr>
        <p:spPr>
          <a:xfrm>
            <a:off x="1916912" y="453388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a +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2C1A2B-3475-4A76-B0A0-1AA9701BDFCC}"/>
              </a:ext>
            </a:extLst>
          </p:cNvPr>
          <p:cNvSpPr txBox="1"/>
          <p:nvPr/>
        </p:nvSpPr>
        <p:spPr>
          <a:xfrm>
            <a:off x="5016519" y="2899987"/>
            <a:ext cx="3103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rax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is the return address…</a:t>
            </a:r>
          </a:p>
          <a:p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eax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means it is a 32-bit return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0CE178-3C70-483A-A966-010E195502EA}"/>
              </a:ext>
            </a:extLst>
          </p:cNvPr>
          <p:cNvCxnSpPr>
            <a:cxnSpLocks/>
          </p:cNvCxnSpPr>
          <p:nvPr/>
        </p:nvCxnSpPr>
        <p:spPr>
          <a:xfrm flipH="1">
            <a:off x="4799683" y="3069461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4C0BD04-3AA3-4C71-939D-C1B3DE1B42BA}"/>
              </a:ext>
            </a:extLst>
          </p:cNvPr>
          <p:cNvSpPr txBox="1"/>
          <p:nvPr/>
        </p:nvSpPr>
        <p:spPr>
          <a:xfrm>
            <a:off x="5016519" y="3416798"/>
            <a:ext cx="2031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eax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=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eax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+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edx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7347B3A-5F03-4E5B-BD9A-AD29BDE16606}"/>
              </a:ext>
            </a:extLst>
          </p:cNvPr>
          <p:cNvSpPr txBox="1"/>
          <p:nvPr/>
        </p:nvSpPr>
        <p:spPr>
          <a:xfrm>
            <a:off x="2297785" y="40330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C62F1A-136F-4EDD-B390-DB242C4177AE}"/>
              </a:ext>
            </a:extLst>
          </p:cNvPr>
          <p:cNvSpPr txBox="1"/>
          <p:nvPr/>
        </p:nvSpPr>
        <p:spPr>
          <a:xfrm>
            <a:off x="3583231" y="403309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b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FDC54B8-8632-4C7F-8928-CFC6EB057859}"/>
              </a:ext>
            </a:extLst>
          </p:cNvPr>
          <p:cNvCxnSpPr/>
          <p:nvPr/>
        </p:nvCxnSpPr>
        <p:spPr>
          <a:xfrm>
            <a:off x="3583231" y="1974467"/>
            <a:ext cx="988769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A6A28AB-F8F0-4A13-B5C7-14CB969C1CEC}"/>
              </a:ext>
            </a:extLst>
          </p:cNvPr>
          <p:cNvCxnSpPr/>
          <p:nvPr/>
        </p:nvCxnSpPr>
        <p:spPr>
          <a:xfrm>
            <a:off x="3089404" y="2559683"/>
            <a:ext cx="988769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893346D-C3E9-4086-BC7F-6A7E65D2E1ED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2418401" y="4402431"/>
            <a:ext cx="560340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07D4D46-F9C2-468A-806B-ED0BE52F7790}"/>
              </a:ext>
            </a:extLst>
          </p:cNvPr>
          <p:cNvCxnSpPr>
            <a:cxnSpLocks/>
          </p:cNvCxnSpPr>
          <p:nvPr/>
        </p:nvCxnSpPr>
        <p:spPr>
          <a:xfrm>
            <a:off x="3233487" y="4402431"/>
            <a:ext cx="560340" cy="0"/>
          </a:xfrm>
          <a:prstGeom prst="line">
            <a:avLst/>
          </a:prstGeom>
          <a:ln w="28575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3A559A-A1A2-43C5-90BC-090FE7943E6C}"/>
              </a:ext>
            </a:extLst>
          </p:cNvPr>
          <p:cNvCxnSpPr/>
          <p:nvPr/>
        </p:nvCxnSpPr>
        <p:spPr>
          <a:xfrm>
            <a:off x="3089404" y="2863412"/>
            <a:ext cx="988769" cy="0"/>
          </a:xfrm>
          <a:prstGeom prst="line">
            <a:avLst/>
          </a:prstGeom>
          <a:ln w="28575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0D2F7F3-DB75-423E-8B2E-8D8DF4288858}"/>
              </a:ext>
            </a:extLst>
          </p:cNvPr>
          <p:cNvCxnSpPr/>
          <p:nvPr/>
        </p:nvCxnSpPr>
        <p:spPr>
          <a:xfrm>
            <a:off x="3583231" y="2277448"/>
            <a:ext cx="988769" cy="0"/>
          </a:xfrm>
          <a:prstGeom prst="line">
            <a:avLst/>
          </a:prstGeom>
          <a:ln w="28575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1867C7B-0DEE-45B1-92B6-97A6E5F07B01}"/>
              </a:ext>
            </a:extLst>
          </p:cNvPr>
          <p:cNvSpPr txBox="1"/>
          <p:nvPr/>
        </p:nvSpPr>
        <p:spPr>
          <a:xfrm>
            <a:off x="5023834" y="3703058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    =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a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+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b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1E59124-64A2-4A4A-8E69-D6FAA261BCE0}"/>
              </a:ext>
            </a:extLst>
          </p:cNvPr>
          <p:cNvSpPr txBox="1"/>
          <p:nvPr/>
        </p:nvSpPr>
        <p:spPr>
          <a:xfrm>
            <a:off x="4513200" y="4033099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Let’s assume int is 32 bits</a:t>
            </a:r>
          </a:p>
        </p:txBody>
      </p:sp>
    </p:spTree>
    <p:extLst>
      <p:ext uri="{BB962C8B-B14F-4D97-AF65-F5344CB8AC3E}">
        <p14:creationId xmlns:p14="http://schemas.microsoft.com/office/powerpoint/2010/main" val="218416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5" grpId="0"/>
      <p:bldP spid="16" grpId="0"/>
      <p:bldP spid="18" grpId="0"/>
      <p:bldP spid="20" grpId="0"/>
      <p:bldP spid="21" grpId="0"/>
      <p:bldP spid="22" grpId="0"/>
      <p:bldP spid="23" grpId="0"/>
      <p:bldP spid="29" grpId="0"/>
      <p:bldP spid="30" grpId="0"/>
      <p:bldP spid="31" grpId="0"/>
      <p:bldP spid="45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B8F34B-9879-4ED6-8262-C374882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with the Flow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5C3491-9EDE-4827-9E04-6B7AAED5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Tracing the footsteps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E04F6-DD25-46AC-9E6D-FDF1D8DD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9094-285F-4E64-A4C1-AE1C5A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35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3F96-9D2F-41EF-B1E0-8CA7A10DA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back our alphabet soup: The C ABI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A9580-DC91-461F-A1FA-D8F168D6F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 Application Binary Interface</a:t>
            </a:r>
            <a:r>
              <a:rPr lang="en-US" dirty="0"/>
              <a:t> (ABI) are assembly conventions</a:t>
            </a:r>
          </a:p>
          <a:p>
            <a:pPr lvl="1"/>
            <a:r>
              <a:rPr lang="en-US" dirty="0"/>
              <a:t>Like MIPS, certain registers are typically used for returns values, </a:t>
            </a:r>
            <a:r>
              <a:rPr lang="en-US" dirty="0" err="1"/>
              <a:t>args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It is not defined by the language, but rather the OS.</a:t>
            </a:r>
          </a:p>
          <a:p>
            <a:pPr lvl="2"/>
            <a:r>
              <a:rPr lang="en-US" dirty="0"/>
              <a:t>Windows and Linux (UNIX/System V) have a different C ABI 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</a:t>
            </a:r>
            <a:endParaRPr lang="en-US" dirty="0">
              <a:solidFill>
                <a:srgbClr val="C00000"/>
              </a:solidFill>
            </a:endParaRPr>
          </a:p>
          <a:p>
            <a:pPr lvl="1"/>
            <a:endParaRPr lang="en-US" dirty="0"/>
          </a:p>
          <a:p>
            <a:r>
              <a:rPr lang="en-US" dirty="0"/>
              <a:t>In our x86-64 Linux C ABI, registers are used to pass arguments:</a:t>
            </a:r>
          </a:p>
          <a:p>
            <a:pPr lvl="1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rcx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%r8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%r9</a:t>
            </a:r>
            <a:r>
              <a:rPr lang="en-US" dirty="0"/>
              <a:t> (First, second, </a:t>
            </a:r>
            <a:r>
              <a:rPr lang="en-US" dirty="0" err="1"/>
              <a:t>etc</a:t>
            </a:r>
            <a:r>
              <a:rPr lang="en-US" dirty="0"/>
              <a:t>) (Like 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a0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a3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Remaining arguments go on the stack.</a:t>
            </a:r>
          </a:p>
          <a:p>
            <a:pPr lvl="1"/>
            <a:r>
              <a:rPr lang="en-US" dirty="0" err="1"/>
              <a:t>Callee</a:t>
            </a:r>
            <a:r>
              <a:rPr lang="en-US" dirty="0"/>
              <a:t> must preserve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%r12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%r13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%r14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%r15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(Like 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s0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s7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Return value: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/>
              <a:t> (overflows into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for 128-bits) (MIPS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v0 </a:t>
            </a:r>
            <a:r>
              <a:rPr lang="en-US" dirty="0"/>
              <a:t>–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v1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Lots of other small things not worth going over.</a:t>
            </a:r>
          </a:p>
          <a:p>
            <a:pPr lvl="1"/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/>
              <a:t>For reference: </a:t>
            </a:r>
            <a:r>
              <a:rPr lang="en-US" sz="1600" dirty="0">
                <a:solidFill>
                  <a:srgbClr val="7030A0"/>
                </a:solidFill>
                <a:hlinkClick r:id="rId2"/>
              </a:rPr>
              <a:t>https://github.com/hjl-tools/x86-psABI/wiki/x86-64-psABI-1.0.pdf</a:t>
            </a:r>
            <a:endParaRPr lang="en-US" sz="1600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B51487-A5DC-42FF-953B-4BC1E3CAE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1C9F90-14BB-4340-8D57-6AD570B5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15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A242-73F2-4267-AA0D-FC9AF0BC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Function, function… what’s your…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A7C7A-CCB3-4367-9403-F6D1E284D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304" y="755816"/>
            <a:ext cx="5402691" cy="15454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activation frame</a:t>
            </a:r>
            <a:r>
              <a:rPr lang="en-US" dirty="0"/>
              <a:t> contains temporary data needed by the function.</a:t>
            </a:r>
          </a:p>
          <a:p>
            <a:pPr lvl="1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is the return value</a:t>
            </a:r>
          </a:p>
          <a:p>
            <a:pPr lvl="1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is the current stack address</a:t>
            </a:r>
          </a:p>
          <a:p>
            <a:pPr lvl="1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i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is the address of this frame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0C2EB-5240-4F43-9063-CF8822989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E8E968-C6E0-470B-A9F7-4D64D6D89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90151B-76B5-4F28-A584-87794485C455}"/>
              </a:ext>
            </a:extLst>
          </p:cNvPr>
          <p:cNvSpPr txBox="1">
            <a:spLocks/>
          </p:cNvSpPr>
          <p:nvPr/>
        </p:nvSpPr>
        <p:spPr>
          <a:xfrm>
            <a:off x="3313795" y="2576527"/>
            <a:ext cx="5554982" cy="307233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      55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      48 89 e5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      c7 45 f8 05 00 00 00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600" dirty="0">
                <a:latin typeface="Inconsolata" panose="020B0609030003000000" pitchFamily="49" charset="0"/>
              </a:rPr>
              <a:t>  $0x5,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1124:       c7 45 fc </a:t>
            </a:r>
            <a:r>
              <a:rPr lang="en-US" sz="1600" dirty="0" err="1">
                <a:latin typeface="Inconsolata" panose="020B0609030003000000" pitchFamily="49" charset="0"/>
              </a:rPr>
              <a:t>fe</a:t>
            </a:r>
            <a:r>
              <a:rPr lang="en-US" sz="1600" dirty="0">
                <a:latin typeface="Inconsolata" panose="020B0609030003000000" pitchFamily="49" charset="0"/>
              </a:rPr>
              <a:t> ff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latin typeface="Inconsolata" panose="020B0609030003000000" pitchFamily="49" charset="0"/>
              </a:rPr>
              <a:t>   $0xfffffffe,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112b:       83 7d f8 00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$0x0,-0x8(%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112f:       79 03   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1134 &lt;main+0x1b&gt;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1131:       f7 5d f8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1134:       8b 45 f8                mov    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1137:       3b 45 fc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-0x4(%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113a:       7d 06   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1142 &lt;main+0x29&gt;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113c:       8b 45 fc                mov    -0x4(%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113f:       89 45 f8                mov    %eax,-0x8(%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1142:       b8 00 00 00 00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1147:       5d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1148:       c3      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B8B5E6-EBCF-4A75-850F-76257B694008}"/>
              </a:ext>
            </a:extLst>
          </p:cNvPr>
          <p:cNvSpPr txBox="1">
            <a:spLocks/>
          </p:cNvSpPr>
          <p:nvPr/>
        </p:nvSpPr>
        <p:spPr>
          <a:xfrm>
            <a:off x="93905" y="2576526"/>
            <a:ext cx="4398537" cy="31009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 </a:t>
            </a:r>
            <a:r>
              <a:rPr lang="en-US" sz="1600" dirty="0">
                <a:latin typeface="Inconsolata" panose="020B0609030003000000" pitchFamily="49" charset="0"/>
              </a:rPr>
              <a:t>main(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6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int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5;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int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 = -2;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if (x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x = -x;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if (x &lt; y)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x = y;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 </a:t>
            </a:r>
            <a:r>
              <a:rPr lang="en-US" sz="1600" dirty="0">
                <a:latin typeface="Inconsolata" panose="020B0609030003000000" pitchFamily="49" charset="0"/>
              </a:rPr>
              <a:t>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641E07-FBFB-4930-B0B5-1AC025EC8283}"/>
              </a:ext>
            </a:extLst>
          </p:cNvPr>
          <p:cNvSpPr txBox="1"/>
          <p:nvPr/>
        </p:nvSpPr>
        <p:spPr>
          <a:xfrm>
            <a:off x="65836" y="2213094"/>
            <a:ext cx="4426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endParaRPr lang="en-US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9C768-EA55-4A2B-9B9C-41AC3E9DB108}"/>
              </a:ext>
            </a:extLst>
          </p:cNvPr>
          <p:cNvSpPr txBox="1"/>
          <p:nvPr/>
        </p:nvSpPr>
        <p:spPr>
          <a:xfrm>
            <a:off x="3313795" y="2207195"/>
            <a:ext cx="518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033799-05DC-453E-A00C-93A41B6979A3}"/>
              </a:ext>
            </a:extLst>
          </p:cNvPr>
          <p:cNvSpPr/>
          <p:nvPr/>
        </p:nvSpPr>
        <p:spPr>
          <a:xfrm>
            <a:off x="6571775" y="728493"/>
            <a:ext cx="2438400" cy="4566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ext Box 13">
            <a:extLst>
              <a:ext uri="{FF2B5EF4-FFF2-40B4-BE49-F238E27FC236}">
                <a16:creationId xmlns:a16="http://schemas.microsoft.com/office/drawing/2014/main" id="{BC8FEA59-0E75-4023-9793-503FC736C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786593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kern="12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Return Address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8ABA0F-B404-41A3-ADEF-AFF473CD0AD1}"/>
              </a:ext>
            </a:extLst>
          </p:cNvPr>
          <p:cNvSpPr/>
          <p:nvPr/>
        </p:nvSpPr>
        <p:spPr>
          <a:xfrm>
            <a:off x="6571775" y="1187235"/>
            <a:ext cx="2438400" cy="45664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Text Box 13">
            <a:extLst>
              <a:ext uri="{FF2B5EF4-FFF2-40B4-BE49-F238E27FC236}">
                <a16:creationId xmlns:a16="http://schemas.microsoft.com/office/drawing/2014/main" id="{095F0269-9A7D-457D-82B5-6A561C393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1245335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6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? garbage ?</a:t>
            </a:r>
            <a:endParaRPr lang="en-US" sz="24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82E63E-FD01-46D7-84F7-633D1E4C4CAF}"/>
              </a:ext>
            </a:extLst>
          </p:cNvPr>
          <p:cNvSpPr/>
          <p:nvPr/>
        </p:nvSpPr>
        <p:spPr>
          <a:xfrm>
            <a:off x="6571775" y="1649150"/>
            <a:ext cx="2438400" cy="45664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Text Box 13">
            <a:extLst>
              <a:ext uri="{FF2B5EF4-FFF2-40B4-BE49-F238E27FC236}">
                <a16:creationId xmlns:a16="http://schemas.microsoft.com/office/drawing/2014/main" id="{D384C222-5540-4A77-8113-F81DA3C25F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1707250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? garbage ?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66B00C-5FF3-45DF-98EE-FE247A2021EE}"/>
              </a:ext>
            </a:extLst>
          </p:cNvPr>
          <p:cNvSpPr txBox="1"/>
          <p:nvPr/>
        </p:nvSpPr>
        <p:spPr>
          <a:xfrm>
            <a:off x="5637492" y="75581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B5858-648C-42DD-B2DE-89886367DDC8}"/>
              </a:ext>
            </a:extLst>
          </p:cNvPr>
          <p:cNvCxnSpPr>
            <a:cxnSpLocks/>
          </p:cNvCxnSpPr>
          <p:nvPr/>
        </p:nvCxnSpPr>
        <p:spPr>
          <a:xfrm>
            <a:off x="6283823" y="96505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72509C-2A44-4F3D-BFF2-02B18485A2F9}"/>
              </a:ext>
            </a:extLst>
          </p:cNvPr>
          <p:cNvCxnSpPr>
            <a:cxnSpLocks/>
          </p:cNvCxnSpPr>
          <p:nvPr/>
        </p:nvCxnSpPr>
        <p:spPr>
          <a:xfrm>
            <a:off x="3242943" y="2284056"/>
            <a:ext cx="0" cy="33353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3AAE27A-F83E-4F94-B18F-6B6CFC566430}"/>
              </a:ext>
            </a:extLst>
          </p:cNvPr>
          <p:cNvCxnSpPr>
            <a:cxnSpLocks/>
          </p:cNvCxnSpPr>
          <p:nvPr/>
        </p:nvCxnSpPr>
        <p:spPr>
          <a:xfrm>
            <a:off x="3270733" y="2284056"/>
            <a:ext cx="0" cy="33353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89E01C0-88BF-41D9-B7C2-1D1E18547CF0}"/>
              </a:ext>
            </a:extLst>
          </p:cNvPr>
          <p:cNvSpPr txBox="1"/>
          <p:nvPr/>
        </p:nvSpPr>
        <p:spPr>
          <a:xfrm>
            <a:off x="4572000" y="1468643"/>
            <a:ext cx="17443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What goes here?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3F2539-FBA6-4F1A-9C91-F983034C9C2E}"/>
              </a:ext>
            </a:extLst>
          </p:cNvPr>
          <p:cNvCxnSpPr>
            <a:cxnSpLocks/>
          </p:cNvCxnSpPr>
          <p:nvPr/>
        </p:nvCxnSpPr>
        <p:spPr>
          <a:xfrm flipV="1">
            <a:off x="6308176" y="1372099"/>
            <a:ext cx="169566" cy="14466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1C0EB6-19DA-4B23-A6AF-448E6FAA5651}"/>
              </a:ext>
            </a:extLst>
          </p:cNvPr>
          <p:cNvCxnSpPr>
            <a:cxnSpLocks/>
          </p:cNvCxnSpPr>
          <p:nvPr/>
        </p:nvCxnSpPr>
        <p:spPr>
          <a:xfrm>
            <a:off x="6308176" y="1761817"/>
            <a:ext cx="169566" cy="14466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15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A242-73F2-4267-AA0D-FC9AF0BC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Oh, that’s your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A7C7A-CCB3-4367-9403-F6D1E284D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304" y="755816"/>
            <a:ext cx="5402691" cy="1545424"/>
          </a:xfrm>
        </p:spPr>
        <p:txBody>
          <a:bodyPr>
            <a:normAutofit/>
          </a:bodyPr>
          <a:lstStyle/>
          <a:p>
            <a:r>
              <a:rPr lang="en-US" dirty="0"/>
              <a:t>First: it fills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activation frame</a:t>
            </a:r>
            <a:br>
              <a:rPr lang="en-US" dirty="0"/>
            </a:br>
            <a:r>
              <a:rPr lang="en-US" dirty="0"/>
              <a:t>with initial variable values.</a:t>
            </a:r>
          </a:p>
          <a:p>
            <a:pPr lvl="1"/>
            <a:r>
              <a:rPr lang="en-US" dirty="0"/>
              <a:t>It may not allocate them in</a:t>
            </a:r>
            <a:br>
              <a:rPr lang="en-US" dirty="0"/>
            </a:br>
            <a:r>
              <a:rPr lang="en-US" dirty="0"/>
              <a:t>any strict order. Here, it</a:t>
            </a:r>
            <a:br>
              <a:rPr lang="en-US" dirty="0"/>
            </a:br>
            <a:r>
              <a:rPr lang="en-US" dirty="0"/>
              <a:t>allocates x first </a:t>
            </a:r>
            <a:r>
              <a:rPr lang="en-US" i="1" dirty="0"/>
              <a:t>and </a:t>
            </a:r>
            <a:r>
              <a:rPr lang="en-US" dirty="0"/>
              <a:t>further away.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0C2EB-5240-4F43-9063-CF8822989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E8E968-C6E0-470B-A9F7-4D64D6D89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90151B-76B5-4F28-A584-87794485C455}"/>
              </a:ext>
            </a:extLst>
          </p:cNvPr>
          <p:cNvSpPr txBox="1">
            <a:spLocks/>
          </p:cNvSpPr>
          <p:nvPr/>
        </p:nvSpPr>
        <p:spPr>
          <a:xfrm>
            <a:off x="256540" y="2576527"/>
            <a:ext cx="5554982" cy="307233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1119:       55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111a:       48 89 e5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600" dirty="0">
                <a:latin typeface="Inconsolata" panose="020B0609030003000000" pitchFamily="49" charset="0"/>
              </a:rPr>
              <a:t>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111d:       c7 45 f8 05 00 00 00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600" dirty="0">
                <a:latin typeface="Inconsolata" panose="020B0609030003000000" pitchFamily="49" charset="0"/>
              </a:rPr>
              <a:t>  $0x5,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1124:       c7 45 fc </a:t>
            </a:r>
            <a:r>
              <a:rPr lang="en-US" sz="1600" dirty="0" err="1">
                <a:latin typeface="Inconsolata" panose="020B0609030003000000" pitchFamily="49" charset="0"/>
              </a:rPr>
              <a:t>fe</a:t>
            </a:r>
            <a:r>
              <a:rPr lang="en-US" sz="1600" dirty="0">
                <a:latin typeface="Inconsolata" panose="020B0609030003000000" pitchFamily="49" charset="0"/>
              </a:rPr>
              <a:t> ff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</a:t>
            </a:r>
            <a:r>
              <a:rPr lang="en-US" sz="1600" dirty="0" err="1">
                <a:latin typeface="Inconsolata" panose="020B0609030003000000" pitchFamily="49" charset="0"/>
              </a:rPr>
              <a:t>ff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600" dirty="0">
                <a:latin typeface="Inconsolata" panose="020B0609030003000000" pitchFamily="49" charset="0"/>
              </a:rPr>
              <a:t>   $0xfffffffe,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112b:       83 7d f8 00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$0x0,-0x8(%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112f:       79 03   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1134 &lt;main+0x1b&gt;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1131:       f7 5d f8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1134:       8b 45 f8                mov    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1137:       3b 45 fc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-0x4(%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113a:       7d 06                 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1142 &lt;main+0x29&gt;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113c:       8b 45 fc                mov    -0x4(%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),%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    113f:       89 45 f8                mov    %eax,-0x8(%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1142:       b8 00 00 00 00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$0x0,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1147:       5d                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1148:       c3                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9C768-EA55-4A2B-9B9C-41AC3E9DB108}"/>
              </a:ext>
            </a:extLst>
          </p:cNvPr>
          <p:cNvSpPr txBox="1"/>
          <p:nvPr/>
        </p:nvSpPr>
        <p:spPr>
          <a:xfrm>
            <a:off x="256540" y="2292920"/>
            <a:ext cx="518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033799-05DC-453E-A00C-93A41B6979A3}"/>
              </a:ext>
            </a:extLst>
          </p:cNvPr>
          <p:cNvSpPr/>
          <p:nvPr/>
        </p:nvSpPr>
        <p:spPr>
          <a:xfrm>
            <a:off x="6571775" y="1214268"/>
            <a:ext cx="2438400" cy="456642"/>
          </a:xfrm>
          <a:prstGeom prst="rect">
            <a:avLst/>
          </a:prstGeom>
          <a:solidFill>
            <a:srgbClr val="F4B18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Text Box 13">
            <a:extLst>
              <a:ext uri="{FF2B5EF4-FFF2-40B4-BE49-F238E27FC236}">
                <a16:creationId xmlns:a16="http://schemas.microsoft.com/office/drawing/2014/main" id="{BC8FEA59-0E75-4023-9793-503FC736C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1272368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kern="12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Old %</a:t>
            </a:r>
            <a:r>
              <a:rPr lang="en-US" sz="1600" kern="1200" dirty="0" err="1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rbp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66B00C-5FF3-45DF-98EE-FE247A2021EE}"/>
              </a:ext>
            </a:extLst>
          </p:cNvPr>
          <p:cNvSpPr txBox="1"/>
          <p:nvPr/>
        </p:nvSpPr>
        <p:spPr>
          <a:xfrm>
            <a:off x="3559999" y="1241590"/>
            <a:ext cx="2723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(After push)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dirty="0">
                <a:latin typeface="Inconsolata" panose="020B0609030003000000" pitchFamily="49" charset="0"/>
              </a:rPr>
              <a:t>/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B5858-648C-42DD-B2DE-89886367DDC8}"/>
              </a:ext>
            </a:extLst>
          </p:cNvPr>
          <p:cNvCxnSpPr>
            <a:cxnSpLocks/>
          </p:cNvCxnSpPr>
          <p:nvPr/>
        </p:nvCxnSpPr>
        <p:spPr>
          <a:xfrm>
            <a:off x="6283823" y="1450832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5378D5D-FF9F-49CF-A078-4B90E26A2431}"/>
              </a:ext>
            </a:extLst>
          </p:cNvPr>
          <p:cNvGrpSpPr/>
          <p:nvPr/>
        </p:nvGrpSpPr>
        <p:grpSpPr>
          <a:xfrm>
            <a:off x="4576303" y="1673010"/>
            <a:ext cx="4433872" cy="456642"/>
            <a:chOff x="4576303" y="1187235"/>
            <a:chExt cx="4433872" cy="45664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8ABA0F-B404-41A3-ADEF-AFF473CD0AD1}"/>
                </a:ext>
              </a:extLst>
            </p:cNvPr>
            <p:cNvSpPr/>
            <p:nvPr/>
          </p:nvSpPr>
          <p:spPr>
            <a:xfrm>
              <a:off x="6571775" y="1187235"/>
              <a:ext cx="2438400" cy="4566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endParaRPr lang="en-US" kern="120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Text Box 13">
              <a:extLst>
                <a:ext uri="{FF2B5EF4-FFF2-40B4-BE49-F238E27FC236}">
                  <a16:creationId xmlns:a16="http://schemas.microsoft.com/office/drawing/2014/main" id="{095F0269-9A7D-457D-82B5-6A561C393E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42201" y="1245335"/>
              <a:ext cx="2291477" cy="33855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prstClr val="black"/>
                  </a:solidFill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0xfffffffe</a:t>
              </a:r>
              <a:endParaRPr lang="en-US" sz="24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1455EA-5F22-4D2D-B5C4-D2BF1D62DE92}"/>
                </a:ext>
              </a:extLst>
            </p:cNvPr>
            <p:cNvSpPr txBox="1"/>
            <p:nvPr/>
          </p:nvSpPr>
          <p:spPr>
            <a:xfrm>
              <a:off x="4576303" y="1236768"/>
              <a:ext cx="1707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rgbClr val="00B050"/>
                  </a:solidFill>
                  <a:latin typeface="Inconsolata" panose="020B0609030003000000" pitchFamily="49" charset="0"/>
                </a:rPr>
                <a:t>y</a:t>
              </a:r>
              <a:r>
                <a:rPr lang="en-US" dirty="0">
                  <a:latin typeface="Inconsolata" panose="020B0609030003000000" pitchFamily="49" charset="0"/>
                </a:rPr>
                <a:t>: </a:t>
              </a:r>
              <a:r>
                <a:rPr lang="en-US" dirty="0">
                  <a:solidFill>
                    <a:srgbClr val="7030A0"/>
                  </a:solidFill>
                  <a:latin typeface="Inconsolata" panose="020B0609030003000000" pitchFamily="49" charset="0"/>
                </a:rPr>
                <a:t>%</a:t>
              </a:r>
              <a:r>
                <a:rPr lang="en-US" dirty="0" err="1">
                  <a:solidFill>
                    <a:srgbClr val="7030A0"/>
                  </a:solidFill>
                  <a:latin typeface="Inconsolata" panose="020B0609030003000000" pitchFamily="49" charset="0"/>
                </a:rPr>
                <a:t>rbp</a:t>
              </a:r>
              <a:r>
                <a:rPr lang="en-US" dirty="0">
                  <a:latin typeface="Inconsolata" panose="020B0609030003000000" pitchFamily="49" charset="0"/>
                </a:rPr>
                <a:t> – 0x4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6B37F06B-2356-4A4C-A437-12CE78517025}"/>
                </a:ext>
              </a:extLst>
            </p:cNvPr>
            <p:cNvCxnSpPr>
              <a:cxnSpLocks/>
            </p:cNvCxnSpPr>
            <p:nvPr/>
          </p:nvCxnSpPr>
          <p:spPr>
            <a:xfrm>
              <a:off x="6283823" y="1408792"/>
              <a:ext cx="216836" cy="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B098389-74D4-411C-9829-924535F3C9FE}"/>
              </a:ext>
            </a:extLst>
          </p:cNvPr>
          <p:cNvGrpSpPr/>
          <p:nvPr/>
        </p:nvGrpSpPr>
        <p:grpSpPr>
          <a:xfrm>
            <a:off x="4576303" y="2134925"/>
            <a:ext cx="4433872" cy="456642"/>
            <a:chOff x="4576303" y="1649150"/>
            <a:chExt cx="4433872" cy="45664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382E63E-FD01-46D7-84F7-633D1E4C4CAF}"/>
                </a:ext>
              </a:extLst>
            </p:cNvPr>
            <p:cNvSpPr/>
            <p:nvPr/>
          </p:nvSpPr>
          <p:spPr>
            <a:xfrm>
              <a:off x="6571775" y="1649150"/>
              <a:ext cx="2438400" cy="4566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endParaRPr lang="en-US" kern="1200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Text Box 13">
              <a:extLst>
                <a:ext uri="{FF2B5EF4-FFF2-40B4-BE49-F238E27FC236}">
                  <a16:creationId xmlns:a16="http://schemas.microsoft.com/office/drawing/2014/main" id="{D384C222-5540-4A77-8113-F81DA3C25F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42201" y="1707250"/>
              <a:ext cx="2291477" cy="33855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ctr">
                <a:buClrTx/>
                <a:defRPr/>
              </a:pPr>
              <a:r>
                <a:rPr lang="en-US" sz="1600" dirty="0">
                  <a:solidFill>
                    <a:prstClr val="black"/>
                  </a:solidFill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0x00000005</a:t>
              </a:r>
              <a:endParaRPr lang="en-US" sz="2400" kern="12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8C8EB47-9D86-498B-BC71-8AA58C1FD38A}"/>
                </a:ext>
              </a:extLst>
            </p:cNvPr>
            <p:cNvSpPr txBox="1"/>
            <p:nvPr/>
          </p:nvSpPr>
          <p:spPr>
            <a:xfrm>
              <a:off x="4576303" y="1691861"/>
              <a:ext cx="1707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rgbClr val="FF0000"/>
                  </a:solidFill>
                  <a:latin typeface="Inconsolata" panose="020B0609030003000000" pitchFamily="49" charset="0"/>
                </a:rPr>
                <a:t>x</a:t>
              </a:r>
              <a:r>
                <a:rPr lang="en-US" dirty="0">
                  <a:latin typeface="Inconsolata" panose="020B0609030003000000" pitchFamily="49" charset="0"/>
                </a:rPr>
                <a:t>: </a:t>
              </a:r>
              <a:r>
                <a:rPr lang="en-US" dirty="0">
                  <a:solidFill>
                    <a:srgbClr val="7030A0"/>
                  </a:solidFill>
                  <a:latin typeface="Inconsolata" panose="020B0609030003000000" pitchFamily="49" charset="0"/>
                </a:rPr>
                <a:t>%</a:t>
              </a:r>
              <a:r>
                <a:rPr lang="en-US" dirty="0" err="1">
                  <a:solidFill>
                    <a:srgbClr val="7030A0"/>
                  </a:solidFill>
                  <a:latin typeface="Inconsolata" panose="020B0609030003000000" pitchFamily="49" charset="0"/>
                </a:rPr>
                <a:t>rbp</a:t>
              </a:r>
              <a:r>
                <a:rPr lang="en-US" dirty="0">
                  <a:latin typeface="Inconsolata" panose="020B0609030003000000" pitchFamily="49" charset="0"/>
                </a:rPr>
                <a:t> – 0x8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257680D-35CC-439D-9BD8-7ED26DA122FC}"/>
                </a:ext>
              </a:extLst>
            </p:cNvPr>
            <p:cNvCxnSpPr>
              <a:cxnSpLocks/>
            </p:cNvCxnSpPr>
            <p:nvPr/>
          </p:nvCxnSpPr>
          <p:spPr>
            <a:xfrm>
              <a:off x="6283823" y="1872807"/>
              <a:ext cx="216836" cy="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CB88C1E-E949-4EC6-9843-FFB72C4E6F11}"/>
              </a:ext>
            </a:extLst>
          </p:cNvPr>
          <p:cNvSpPr txBox="1"/>
          <p:nvPr/>
        </p:nvSpPr>
        <p:spPr>
          <a:xfrm>
            <a:off x="5560995" y="3048846"/>
            <a:ext cx="34612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Allocates “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x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” on stack 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-8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from top)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A681D7A-A8FD-4861-A6D1-7B20AA9A059C}"/>
              </a:ext>
            </a:extLst>
          </p:cNvPr>
          <p:cNvSpPr txBox="1"/>
          <p:nvPr/>
        </p:nvSpPr>
        <p:spPr>
          <a:xfrm>
            <a:off x="5378439" y="4916958"/>
            <a:ext cx="291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Resets caller activation frame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AE7ECCC-D8B4-488E-BDCF-2EA388450063}"/>
              </a:ext>
            </a:extLst>
          </p:cNvPr>
          <p:cNvCxnSpPr>
            <a:cxnSpLocks/>
          </p:cNvCxnSpPr>
          <p:nvPr/>
        </p:nvCxnSpPr>
        <p:spPr>
          <a:xfrm flipH="1">
            <a:off x="5161603" y="5086432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0865FC0-987C-46ED-A7A2-9B9247ED2AE0}"/>
              </a:ext>
            </a:extLst>
          </p:cNvPr>
          <p:cNvSpPr txBox="1"/>
          <p:nvPr/>
        </p:nvSpPr>
        <p:spPr>
          <a:xfrm>
            <a:off x="5378439" y="5193004"/>
            <a:ext cx="3073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Returns (return value is in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rax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D7B3E48-40F7-4EEE-BF23-635C929A80B2}"/>
              </a:ext>
            </a:extLst>
          </p:cNvPr>
          <p:cNvCxnSpPr>
            <a:cxnSpLocks/>
          </p:cNvCxnSpPr>
          <p:nvPr/>
        </p:nvCxnSpPr>
        <p:spPr>
          <a:xfrm flipH="1">
            <a:off x="5161603" y="536247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35A0EDC-D1E3-4416-88FF-AA2EC0BFA1D2}"/>
              </a:ext>
            </a:extLst>
          </p:cNvPr>
          <p:cNvSpPr txBox="1"/>
          <p:nvPr/>
        </p:nvSpPr>
        <p:spPr>
          <a:xfrm>
            <a:off x="5129787" y="2755114"/>
            <a:ext cx="3892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Preserves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rbp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(caller </a:t>
            </a:r>
            <a:r>
              <a:rPr lang="en-US" sz="1600" u="sng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activation frame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E675DA6-506D-434A-BCB0-FADE4A265372}"/>
              </a:ext>
            </a:extLst>
          </p:cNvPr>
          <p:cNvCxnSpPr>
            <a:cxnSpLocks/>
          </p:cNvCxnSpPr>
          <p:nvPr/>
        </p:nvCxnSpPr>
        <p:spPr>
          <a:xfrm flipH="1">
            <a:off x="4912951" y="294744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2AED47C7-ABAE-47E0-AE7F-CCF4D8D2927E}"/>
              </a:ext>
            </a:extLst>
          </p:cNvPr>
          <p:cNvSpPr/>
          <p:nvPr/>
        </p:nvSpPr>
        <p:spPr>
          <a:xfrm>
            <a:off x="5560995" y="3289870"/>
            <a:ext cx="35175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Allocates “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y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” on stack (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B0604020202020204" charset="0"/>
                <a:cs typeface="Lato Black" panose="020B0604020202020204" charset="0"/>
              </a:rPr>
              <a:t>-4 </a:t>
            </a: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from top)</a:t>
            </a:r>
          </a:p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(it does not have to be in order)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2B2861-EC00-495F-AEE0-74EC1FE7EEA6}"/>
              </a:ext>
            </a:extLst>
          </p:cNvPr>
          <p:cNvSpPr/>
          <p:nvPr/>
        </p:nvSpPr>
        <p:spPr>
          <a:xfrm>
            <a:off x="6571775" y="740729"/>
            <a:ext cx="2438400" cy="4566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6" name="Text Box 13">
            <a:extLst>
              <a:ext uri="{FF2B5EF4-FFF2-40B4-BE49-F238E27FC236}">
                <a16:creationId xmlns:a16="http://schemas.microsoft.com/office/drawing/2014/main" id="{C3997AAE-89F6-49B7-9361-602DDAF77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2201" y="798829"/>
            <a:ext cx="2291477" cy="3385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kern="1200" dirty="0">
                <a:solidFill>
                  <a:prstClr val="black"/>
                </a:solidFill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Return Address</a:t>
            </a:r>
            <a:endParaRPr lang="en-US" sz="2400" kern="1200" dirty="0">
              <a:solidFill>
                <a:prstClr val="black"/>
              </a:solidFill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E9128C-012E-4758-BE37-F1574CEEE076}"/>
              </a:ext>
            </a:extLst>
          </p:cNvPr>
          <p:cNvSpPr txBox="1"/>
          <p:nvPr/>
        </p:nvSpPr>
        <p:spPr>
          <a:xfrm>
            <a:off x="4252498" y="76805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(start/end)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48D64F-0526-4061-810D-6B0013B75C72}"/>
              </a:ext>
            </a:extLst>
          </p:cNvPr>
          <p:cNvCxnSpPr>
            <a:cxnSpLocks/>
          </p:cNvCxnSpPr>
          <p:nvPr/>
        </p:nvCxnSpPr>
        <p:spPr>
          <a:xfrm>
            <a:off x="6283823" y="977293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7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  <p:bldP spid="34" grpId="0"/>
      <p:bldP spid="36" grpId="0"/>
      <p:bldP spid="38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andwich cut in half&#10;&#10;Description automatically generated">
            <a:extLst>
              <a:ext uri="{FF2B5EF4-FFF2-40B4-BE49-F238E27FC236}">
                <a16:creationId xmlns:a16="http://schemas.microsoft.com/office/drawing/2014/main" id="{865FF009-947D-447C-A3C7-3784FC79F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178" y="200817"/>
            <a:ext cx="2158524" cy="2158524"/>
          </a:xfrm>
        </p:spPr>
      </p:pic>
      <p:pic>
        <p:nvPicPr>
          <p:cNvPr id="8" name="Content Placeholder 6" descr="A sandwich cut in half&#10;&#10;Description automatically generated">
            <a:extLst>
              <a:ext uri="{FF2B5EF4-FFF2-40B4-BE49-F238E27FC236}">
                <a16:creationId xmlns:a16="http://schemas.microsoft.com/office/drawing/2014/main" id="{E28F6F9B-85A7-4921-A956-1AFFBA692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028" y="3979572"/>
            <a:ext cx="2158524" cy="215852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A4AD30-CC46-4687-BD6C-749BFF3270BB}"/>
              </a:ext>
            </a:extLst>
          </p:cNvPr>
          <p:cNvSpPr/>
          <p:nvPr/>
        </p:nvSpPr>
        <p:spPr>
          <a:xfrm>
            <a:off x="441960" y="736858"/>
            <a:ext cx="8260081" cy="4501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0000000000001119 &lt;main&gt;: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1119:       55      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push  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111a:       48 89 e5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  </a:t>
            </a:r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rsp</a:t>
            </a:r>
            <a:r>
              <a:rPr lang="en-US" sz="1200" dirty="0">
                <a:latin typeface="Inconsolata" panose="020B0609030003000000" pitchFamily="49" charset="0"/>
              </a:rPr>
              <a:t>,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b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</a:br>
            <a:r>
              <a:rPr lang="en-US" sz="1200" dirty="0">
                <a:latin typeface="Inconsolata" panose="020B0609030003000000" pitchFamily="49" charset="0"/>
              </a:rPr>
              <a:t>    111d:       c7 45 f8 05 00 00 00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200" dirty="0">
                <a:latin typeface="Inconsolata" panose="020B0609030003000000" pitchFamily="49" charset="0"/>
              </a:rPr>
              <a:t>  $0x5,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2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1124:       c7 45 fc </a:t>
            </a:r>
            <a:r>
              <a:rPr lang="en-US" sz="1200" dirty="0" err="1">
                <a:latin typeface="Inconsolata" panose="020B0609030003000000" pitchFamily="49" charset="0"/>
              </a:rPr>
              <a:t>fe</a:t>
            </a:r>
            <a:r>
              <a:rPr lang="en-US" sz="1200" dirty="0">
                <a:latin typeface="Inconsolata" panose="020B0609030003000000" pitchFamily="49" charset="0"/>
              </a:rPr>
              <a:t> ff </a:t>
            </a:r>
            <a:r>
              <a:rPr lang="en-US" sz="1200" dirty="0" err="1">
                <a:latin typeface="Inconsolata" panose="020B0609030003000000" pitchFamily="49" charset="0"/>
              </a:rPr>
              <a:t>ff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ff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sz="1200" dirty="0">
                <a:latin typeface="Inconsolata" panose="020B0609030003000000" pitchFamily="49" charset="0"/>
              </a:rPr>
              <a:t>   $0xfffffffe,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2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112b:       83 7d f8 00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200" dirty="0">
                <a:latin typeface="Inconsolata" panose="020B0609030003000000" pitchFamily="49" charset="0"/>
              </a:rPr>
              <a:t>   $0x0,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2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112f:       79 03      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200" dirty="0">
                <a:latin typeface="Inconsolata" panose="020B0609030003000000" pitchFamily="49" charset="0"/>
              </a:rPr>
              <a:t>    1134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1131:       f7 5d f8   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200" dirty="0">
                <a:latin typeface="Inconsolata" panose="020B0609030003000000" pitchFamily="49" charset="0"/>
              </a:rPr>
              <a:t>   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2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1134:       8b 45 f8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2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200" dirty="0">
                <a:latin typeface="Inconsolata" panose="020B0609030003000000" pitchFamily="49" charset="0"/>
              </a:rPr>
              <a:t>,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1137:       3b 45 fc   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2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200" dirty="0">
                <a:latin typeface="Inconsolata" panose="020B0609030003000000" pitchFamily="49" charset="0"/>
              </a:rPr>
              <a:t>,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113a:       7d 06      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200" dirty="0">
                <a:latin typeface="Inconsolata" panose="020B0609030003000000" pitchFamily="49" charset="0"/>
              </a:rPr>
              <a:t>    1142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113c:       8b 45 fc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2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200" dirty="0">
                <a:latin typeface="Inconsolata" panose="020B0609030003000000" pitchFamily="49" charset="0"/>
              </a:rPr>
              <a:t>,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113f:       89 45 f8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200" dirty="0">
                <a:latin typeface="Inconsolata" panose="020B0609030003000000" pitchFamily="49" charset="0"/>
              </a:rPr>
              <a:t>,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2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2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1142:       b8 00 00 00 00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200" dirty="0">
                <a:latin typeface="Inconsolata" panose="020B0609030003000000" pitchFamily="49" charset="0"/>
              </a:rPr>
              <a:t>    $0x0,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1147:       5d                     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pop</a:t>
            </a:r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200" dirty="0" err="1">
                <a:solidFill>
                  <a:srgbClr val="7030A0"/>
                </a:solidFill>
                <a:latin typeface="Inconsolata" panose="020B0609030003000000" pitchFamily="49" charset="0"/>
              </a:rPr>
              <a:t>rbp</a:t>
            </a:r>
            <a:endParaRPr lang="en-US" sz="12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latin typeface="Inconsolata" panose="020B0609030003000000" pitchFamily="49" charset="0"/>
              </a:rPr>
              <a:t>    1148:       c3                     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077E9C-4BDF-4380-B65E-2CA88FB55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These are actual sandwiches (no hot dogs or w/e)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409A0A-6223-466F-9940-A547E3E8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6D3CF-787A-401D-A678-E7236FF60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F851BC5-FD64-43DB-B251-FA1CE2751C0A}"/>
              </a:ext>
            </a:extLst>
          </p:cNvPr>
          <p:cNvSpPr txBox="1">
            <a:spLocks/>
          </p:cNvSpPr>
          <p:nvPr/>
        </p:nvSpPr>
        <p:spPr>
          <a:xfrm>
            <a:off x="5953125" y="755815"/>
            <a:ext cx="3057050" cy="49363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identifying functions, you are looking for that</a:t>
            </a:r>
            <a:br>
              <a:rPr lang="en-US" dirty="0"/>
            </a:br>
            <a:r>
              <a:rPr lang="en-US" dirty="0"/>
              <a:t>tell-tale sandwich pattern.</a:t>
            </a:r>
          </a:p>
          <a:p>
            <a:endParaRPr lang="en-US" dirty="0"/>
          </a:p>
          <a:p>
            <a:r>
              <a:rPr lang="en-US" dirty="0"/>
              <a:t>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push </a:t>
            </a:r>
            <a:r>
              <a:rPr lang="en-US" dirty="0"/>
              <a:t>is a good sign of the beginning of a function</a:t>
            </a:r>
          </a:p>
          <a:p>
            <a:r>
              <a:rPr lang="en-US" dirty="0"/>
              <a:t>And the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pop </a:t>
            </a:r>
            <a:r>
              <a:rPr lang="en-US" dirty="0"/>
              <a:t>will happen before the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ret </a:t>
            </a:r>
            <a:r>
              <a:rPr lang="en-US" dirty="0"/>
              <a:t>at the end.</a:t>
            </a:r>
          </a:p>
          <a:p>
            <a:endParaRPr lang="en-US" dirty="0"/>
          </a:p>
          <a:p>
            <a:r>
              <a:rPr lang="en-US" u="sng" dirty="0"/>
              <a:t>Everything</a:t>
            </a:r>
            <a:r>
              <a:rPr lang="en-US" dirty="0"/>
              <a:t> between is the sweet, sweet jam that makes it unique.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54739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6E34-D09C-4B7F-AF1B-B2C47F6B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Who controls the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cmp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controls the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7D63B-5E5A-4C7A-A775-C931302DC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099" y="737236"/>
            <a:ext cx="8845076" cy="1777670"/>
          </a:xfrm>
        </p:spPr>
        <p:txBody>
          <a:bodyPr>
            <a:normAutofit/>
          </a:bodyPr>
          <a:lstStyle/>
          <a:p>
            <a:r>
              <a:rPr lang="en-US" dirty="0"/>
              <a:t>Control flow is 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test </a:t>
            </a:r>
            <a:r>
              <a:rPr lang="en-US" dirty="0"/>
              <a:t>followed by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j*</a:t>
            </a:r>
          </a:p>
          <a:p>
            <a:pPr lvl="1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will set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FLAGS </a:t>
            </a:r>
            <a:r>
              <a:rPr lang="en-US" dirty="0"/>
              <a:t>based on the difference (subtraction) between values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test </a:t>
            </a:r>
            <a:r>
              <a:rPr lang="en-US" dirty="0"/>
              <a:t>will set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FLAGS </a:t>
            </a:r>
            <a:r>
              <a:rPr lang="en-US" dirty="0"/>
              <a:t>based on bitwise AND of both values (faster, but less useful)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j* </a:t>
            </a:r>
            <a:r>
              <a:rPr lang="en-US" dirty="0"/>
              <a:t>group set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%rip </a:t>
            </a:r>
            <a:r>
              <a:rPr lang="en-US" dirty="0"/>
              <a:t>(program counter) to an address based on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FLAGS</a:t>
            </a:r>
          </a:p>
          <a:p>
            <a:pPr lvl="1"/>
            <a:r>
              <a:rPr lang="en-US" dirty="0"/>
              <a:t>Often it is much more useful to just interpret the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jmp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(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is</a:t>
            </a:r>
            <a:r>
              <a:rPr lang="en-US" dirty="0">
                <a:latin typeface="Inconsolata" panose="020B0609030003000000" pitchFamily="49" charset="0"/>
              </a:rPr>
              <a:t> &gt;= 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27A1F6-060A-4D40-B3B2-575F61998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9BD62-88F3-4247-9296-70EE5D92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403639"/>
            <a:ext cx="616268" cy="304271"/>
          </a:xfrm>
        </p:spPr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AAF20E-025B-4FE1-8D2D-7002285CFD20}"/>
              </a:ext>
            </a:extLst>
          </p:cNvPr>
          <p:cNvSpPr txBox="1">
            <a:spLocks/>
          </p:cNvSpPr>
          <p:nvPr/>
        </p:nvSpPr>
        <p:spPr>
          <a:xfrm>
            <a:off x="3313795" y="2948663"/>
            <a:ext cx="5554982" cy="3072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1134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latin typeface="Inconsolata" panose="020B0609030003000000" pitchFamily="49" charset="0"/>
              </a:rPr>
              <a:t>    1142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5920FB-F315-4570-B2DB-B291E686B985}"/>
              </a:ext>
            </a:extLst>
          </p:cNvPr>
          <p:cNvSpPr txBox="1">
            <a:spLocks/>
          </p:cNvSpPr>
          <p:nvPr/>
        </p:nvSpPr>
        <p:spPr>
          <a:xfrm>
            <a:off x="93905" y="2941513"/>
            <a:ext cx="4398537" cy="2664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-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898F7-D167-4205-8CC0-37EDCA256582}"/>
              </a:ext>
            </a:extLst>
          </p:cNvPr>
          <p:cNvSpPr txBox="1"/>
          <p:nvPr/>
        </p:nvSpPr>
        <p:spPr>
          <a:xfrm>
            <a:off x="312420" y="2572181"/>
            <a:ext cx="4180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endParaRPr lang="en-US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66D97-B54D-4F46-AA6E-C9D883D3A28A}"/>
              </a:ext>
            </a:extLst>
          </p:cNvPr>
          <p:cNvSpPr txBox="1"/>
          <p:nvPr/>
        </p:nvSpPr>
        <p:spPr>
          <a:xfrm>
            <a:off x="3313795" y="2579331"/>
            <a:ext cx="518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47F4C2-4547-4FCB-BA2B-5D7CDA514C37}"/>
              </a:ext>
            </a:extLst>
          </p:cNvPr>
          <p:cNvCxnSpPr>
            <a:cxnSpLocks/>
          </p:cNvCxnSpPr>
          <p:nvPr/>
        </p:nvCxnSpPr>
        <p:spPr>
          <a:xfrm>
            <a:off x="3242943" y="2579331"/>
            <a:ext cx="0" cy="3040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F28801-16AD-4966-9103-C0A464B0F6DA}"/>
              </a:ext>
            </a:extLst>
          </p:cNvPr>
          <p:cNvCxnSpPr>
            <a:cxnSpLocks/>
          </p:cNvCxnSpPr>
          <p:nvPr/>
        </p:nvCxnSpPr>
        <p:spPr>
          <a:xfrm>
            <a:off x="3270733" y="2579331"/>
            <a:ext cx="0" cy="3040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6C0180A-7B20-408E-95FD-90AF2B557A00}"/>
              </a:ext>
            </a:extLst>
          </p:cNvPr>
          <p:cNvGrpSpPr/>
          <p:nvPr/>
        </p:nvGrpSpPr>
        <p:grpSpPr>
          <a:xfrm>
            <a:off x="5561160" y="2843512"/>
            <a:ext cx="3208919" cy="2727775"/>
            <a:chOff x="5782634" y="2547779"/>
            <a:chExt cx="3208919" cy="2727775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379726A-1CDE-469A-A560-C75D2E15C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85972" y="2733675"/>
              <a:ext cx="2682805" cy="2541879"/>
            </a:xfrm>
            <a:prstGeom prst="rect">
              <a:avLst/>
            </a:prstGeom>
            <a:ln w="19050">
              <a:solidFill>
                <a:srgbClr val="0C2348"/>
              </a:solidFill>
            </a:ln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4FADB57-FAFC-41B9-ACEA-3579B1686E7F}"/>
                </a:ext>
              </a:extLst>
            </p:cNvPr>
            <p:cNvSpPr/>
            <p:nvPr/>
          </p:nvSpPr>
          <p:spPr>
            <a:xfrm rot="19028389">
              <a:off x="5782634" y="2547779"/>
              <a:ext cx="1685077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jmp</a:t>
              </a:r>
              <a:endPara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endParaRPr>
            </a:p>
            <a:p>
              <a:pPr algn="ctr"/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jge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, </a:t>
              </a: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jns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,</a:t>
              </a:r>
              <a:b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</a:b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jne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, </a:t>
              </a: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jle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, </a:t>
              </a: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jno</a:t>
              </a:r>
              <a:endPara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endParaRPr>
            </a:p>
            <a:p>
              <a:pPr algn="ctr"/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etc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         </a:t>
              </a:r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CF64BC1-3FD5-4773-B8B3-A68FBB782046}"/>
                </a:ext>
              </a:extLst>
            </p:cNvPr>
            <p:cNvSpPr/>
            <p:nvPr/>
          </p:nvSpPr>
          <p:spPr>
            <a:xfrm rot="2298511">
              <a:off x="7729668" y="2729354"/>
              <a:ext cx="1261885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 test,</a:t>
              </a:r>
              <a:br>
                <a:rPr lang="en-US" sz="2800" dirty="0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</a:br>
              <a:r>
                <a:rPr lang="en-US" sz="2800" dirty="0" err="1">
                  <a:solidFill>
                    <a:schemeClr val="accent1">
                      <a:lumMod val="75000"/>
                    </a:schemeClr>
                  </a:solidFill>
                  <a:latin typeface="Inconsolata" panose="020B0609030003000000" pitchFamily="49" charset="0"/>
                </a:rPr>
                <a:t>cmp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2055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6E34-D09C-4B7F-AF1B-B2C47F6B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Who controls the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cmp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controls the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7D63B-5E5A-4C7A-A775-C931302DC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099" y="737235"/>
            <a:ext cx="8845076" cy="171926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FLAGS </a:t>
            </a:r>
            <a:r>
              <a:rPr lang="en-US" dirty="0"/>
              <a:t>has bits that are set based on the ALU (CPU math logic) result</a:t>
            </a:r>
          </a:p>
          <a:p>
            <a:pPr marL="342900" lvl="1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SF</a:t>
            </a:r>
            <a:r>
              <a:rPr lang="en-US" dirty="0"/>
              <a:t> – most significant bit of result</a:t>
            </a:r>
          </a:p>
          <a:p>
            <a:pPr marL="342900" lvl="1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OF</a:t>
            </a:r>
            <a:r>
              <a:rPr lang="en-US" dirty="0"/>
              <a:t> – set if overflow occurred</a:t>
            </a:r>
          </a:p>
          <a:p>
            <a:r>
              <a:rPr lang="en-US" dirty="0"/>
              <a:t>Each jump looks at different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FLAGS </a:t>
            </a:r>
            <a:r>
              <a:rPr lang="en-US" dirty="0"/>
              <a:t>patterns. (Look ‘</a:t>
            </a:r>
            <a:r>
              <a:rPr lang="en-US" dirty="0" err="1"/>
              <a:t>em</a:t>
            </a:r>
            <a:r>
              <a:rPr lang="en-US" dirty="0"/>
              <a:t> up!)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– Jumps when</a:t>
            </a:r>
            <a:r>
              <a:rPr lang="en-US" dirty="0">
                <a:latin typeface="Inconsolata" panose="020B0609030003000000" pitchFamily="49" charset="0"/>
              </a:rPr>
              <a:t> SF = 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27A1F6-060A-4D40-B3B2-575F61998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9BD62-88F3-4247-9296-70EE5D92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403639"/>
            <a:ext cx="616268" cy="304271"/>
          </a:xfrm>
        </p:spPr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AAF20E-025B-4FE1-8D2D-7002285CFD20}"/>
              </a:ext>
            </a:extLst>
          </p:cNvPr>
          <p:cNvSpPr txBox="1">
            <a:spLocks/>
          </p:cNvSpPr>
          <p:nvPr/>
        </p:nvSpPr>
        <p:spPr>
          <a:xfrm>
            <a:off x="3313795" y="2948663"/>
            <a:ext cx="5554982" cy="3072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600" dirty="0">
                <a:latin typeface="Inconsolata" panose="020B0609030003000000" pitchFamily="49" charset="0"/>
              </a:rPr>
              <a:t>   $0x0,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600" dirty="0">
                <a:latin typeface="Inconsolata" panose="020B0609030003000000" pitchFamily="49" charset="0"/>
              </a:rPr>
              <a:t>    1134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&lt;main+0x1b&gt;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negl</a:t>
            </a:r>
            <a:r>
              <a:rPr lang="en-US" sz="1600" dirty="0">
                <a:latin typeface="Inconsolata" panose="020B0609030003000000" pitchFamily="49" charset="0"/>
              </a:rPr>
              <a:t>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600" dirty="0">
                <a:latin typeface="Inconsolata" panose="020B0609030003000000" pitchFamily="49" charset="0"/>
              </a:rPr>
              <a:t>    1142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&lt;main+0x29&gt;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-0x4(%</a:t>
            </a:r>
            <a:r>
              <a:rPr lang="en-US" sz="1600" dirty="0" err="1">
                <a:solidFill>
                  <a:srgbClr val="00B05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)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sz="1600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Inconsolata" panose="020B0609030003000000" pitchFamily="49" charset="0"/>
              </a:rPr>
              <a:t>%eax</a:t>
            </a:r>
            <a:r>
              <a:rPr lang="en-US" sz="1600" dirty="0">
                <a:latin typeface="Inconsolata" panose="020B0609030003000000" pitchFamily="49" charset="0"/>
              </a:rPr>
              <a:t>,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-0x8(%</a:t>
            </a:r>
            <a:r>
              <a:rPr lang="en-US" sz="1600" dirty="0" err="1">
                <a:solidFill>
                  <a:srgbClr val="FF0000"/>
                </a:solidFill>
                <a:latin typeface="Inconsolata" panose="020B0609030003000000" pitchFamily="49" charset="0"/>
              </a:rPr>
              <a:t>rbp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5920FB-F315-4570-B2DB-B291E686B985}"/>
              </a:ext>
            </a:extLst>
          </p:cNvPr>
          <p:cNvSpPr txBox="1">
            <a:spLocks/>
          </p:cNvSpPr>
          <p:nvPr/>
        </p:nvSpPr>
        <p:spPr>
          <a:xfrm>
            <a:off x="93905" y="2941513"/>
            <a:ext cx="4398537" cy="2664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-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600" dirty="0">
                <a:latin typeface="Inconsolata" panose="020B0609030003000000" pitchFamily="49" charset="0"/>
              </a:rPr>
              <a:t> (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&lt;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Inconsolata" panose="020B0609030003000000" pitchFamily="49" charset="0"/>
              </a:rPr>
              <a:t>x</a:t>
            </a:r>
            <a:r>
              <a:rPr lang="en-US" sz="1600" dirty="0">
                <a:latin typeface="Inconsolata" panose="020B0609030003000000" pitchFamily="49" charset="0"/>
              </a:rPr>
              <a:t> = </a:t>
            </a:r>
            <a:r>
              <a:rPr lang="en-US" sz="1600" dirty="0">
                <a:solidFill>
                  <a:srgbClr val="00B050"/>
                </a:solidFill>
                <a:latin typeface="Inconsolata" panose="020B0609030003000000" pitchFamily="49" charset="0"/>
              </a:rPr>
              <a:t>y</a:t>
            </a:r>
            <a:r>
              <a:rPr lang="en-US" sz="16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600" dirty="0">
              <a:latin typeface="Inconsolata" panose="020B0609030003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898F7-D167-4205-8CC0-37EDCA256582}"/>
              </a:ext>
            </a:extLst>
          </p:cNvPr>
          <p:cNvSpPr txBox="1"/>
          <p:nvPr/>
        </p:nvSpPr>
        <p:spPr>
          <a:xfrm>
            <a:off x="312420" y="2572181"/>
            <a:ext cx="4180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  <a:endParaRPr lang="en-US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66D97-B54D-4F46-AA6E-C9D883D3A28A}"/>
              </a:ext>
            </a:extLst>
          </p:cNvPr>
          <p:cNvSpPr txBox="1"/>
          <p:nvPr/>
        </p:nvSpPr>
        <p:spPr>
          <a:xfrm>
            <a:off x="3313795" y="2579331"/>
            <a:ext cx="518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syntax, </a:t>
            </a:r>
            <a:r>
              <a:rPr lang="en-US" dirty="0" err="1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objdump</a:t>
            </a:r>
            <a:r>
              <a:rPr lang="en-US" dirty="0">
                <a:latin typeface="Inconsolata" panose="020B0609030003000000" pitchFamily="49" charset="0"/>
                <a:ea typeface="Lato Light" panose="020F0502020204030203" pitchFamily="34" charset="0"/>
                <a:cs typeface="Lato Light" panose="020F0502020204030203" pitchFamily="34" charset="0"/>
              </a:rPr>
              <a:t> -d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47F4C2-4547-4FCB-BA2B-5D7CDA514C37}"/>
              </a:ext>
            </a:extLst>
          </p:cNvPr>
          <p:cNvCxnSpPr>
            <a:cxnSpLocks/>
          </p:cNvCxnSpPr>
          <p:nvPr/>
        </p:nvCxnSpPr>
        <p:spPr>
          <a:xfrm>
            <a:off x="3242943" y="2579331"/>
            <a:ext cx="0" cy="3040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F28801-16AD-4966-9103-C0A464B0F6DA}"/>
              </a:ext>
            </a:extLst>
          </p:cNvPr>
          <p:cNvCxnSpPr>
            <a:cxnSpLocks/>
          </p:cNvCxnSpPr>
          <p:nvPr/>
        </p:nvCxnSpPr>
        <p:spPr>
          <a:xfrm>
            <a:off x="3270733" y="2579331"/>
            <a:ext cx="0" cy="3040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4744B53-E210-4E1A-96BE-A41024C3C2D6}"/>
              </a:ext>
            </a:extLst>
          </p:cNvPr>
          <p:cNvSpPr txBox="1"/>
          <p:nvPr/>
        </p:nvSpPr>
        <p:spPr>
          <a:xfrm>
            <a:off x="6025048" y="2979441"/>
            <a:ext cx="2826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Perform x - 0 (does nothing!)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C8BA10-6CD4-4C72-A223-F5BC8131851B}"/>
              </a:ext>
            </a:extLst>
          </p:cNvPr>
          <p:cNvCxnSpPr>
            <a:cxnSpLocks/>
          </p:cNvCxnSpPr>
          <p:nvPr/>
        </p:nvCxnSpPr>
        <p:spPr>
          <a:xfrm flipH="1">
            <a:off x="5808212" y="314891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1D1AC34-7FD7-4B34-8DD3-306CEF9B331E}"/>
              </a:ext>
            </a:extLst>
          </p:cNvPr>
          <p:cNvSpPr txBox="1"/>
          <p:nvPr/>
        </p:nvSpPr>
        <p:spPr>
          <a:xfrm>
            <a:off x="6025048" y="3270370"/>
            <a:ext cx="27414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the result (that is, x)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does not have a set sign bit.</a:t>
            </a:r>
          </a:p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(x is positive in that case)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0E5C359-9CD9-4D05-AB90-9A66DEC213F6}"/>
              </a:ext>
            </a:extLst>
          </p:cNvPr>
          <p:cNvCxnSpPr>
            <a:cxnSpLocks/>
          </p:cNvCxnSpPr>
          <p:nvPr/>
        </p:nvCxnSpPr>
        <p:spPr>
          <a:xfrm flipH="1">
            <a:off x="5808212" y="3439844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B7D0D5B-A24E-4803-88AF-DD5CC921BCB3}"/>
              </a:ext>
            </a:extLst>
          </p:cNvPr>
          <p:cNvSpPr txBox="1"/>
          <p:nvPr/>
        </p:nvSpPr>
        <p:spPr>
          <a:xfrm>
            <a:off x="6025048" y="4473994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Perform x - y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9822E81-2EB5-455A-A41C-102D4E997C6B}"/>
              </a:ext>
            </a:extLst>
          </p:cNvPr>
          <p:cNvCxnSpPr>
            <a:cxnSpLocks/>
          </p:cNvCxnSpPr>
          <p:nvPr/>
        </p:nvCxnSpPr>
        <p:spPr>
          <a:xfrm flipH="1">
            <a:off x="5808212" y="464346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D2B0CAE-7AAC-400F-AA69-74D068389F94}"/>
              </a:ext>
            </a:extLst>
          </p:cNvPr>
          <p:cNvSpPr txBox="1"/>
          <p:nvPr/>
        </p:nvSpPr>
        <p:spPr>
          <a:xfrm>
            <a:off x="6025048" y="4764923"/>
            <a:ext cx="2917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the result is 0 or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if result is negative after overflow</a:t>
            </a:r>
            <a:b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2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or positive and didn’t overflow.</a:t>
            </a:r>
          </a:p>
          <a:p>
            <a:r>
              <a:rPr lang="en-US" sz="12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         (x is &gt;= y in these cases)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7B7937-968B-4350-AE65-B1D2DF008647}"/>
              </a:ext>
            </a:extLst>
          </p:cNvPr>
          <p:cNvCxnSpPr>
            <a:cxnSpLocks/>
          </p:cNvCxnSpPr>
          <p:nvPr/>
        </p:nvCxnSpPr>
        <p:spPr>
          <a:xfrm flipH="1">
            <a:off x="5808212" y="4934397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7A916170-B036-4E70-85EC-B3D5D704A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407" y="4593529"/>
            <a:ext cx="477370" cy="4773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CB5D9C-A7A4-4D2C-9242-39FF23979F9F}"/>
              </a:ext>
            </a:extLst>
          </p:cNvPr>
          <p:cNvSpPr/>
          <p:nvPr/>
        </p:nvSpPr>
        <p:spPr>
          <a:xfrm>
            <a:off x="4021265" y="77513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ZF</a:t>
            </a:r>
            <a:r>
              <a:rPr lang="en-US" dirty="0"/>
              <a:t>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– set if result is zero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CF</a:t>
            </a:r>
            <a:r>
              <a:rPr lang="en-US" dirty="0"/>
              <a:t>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– set if last bit operation has carry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9CD5FED-A3DD-4FC5-98DA-A683111184D0}"/>
              </a:ext>
            </a:extLst>
          </p:cNvPr>
          <p:cNvSpPr/>
          <p:nvPr/>
        </p:nvSpPr>
        <p:spPr>
          <a:xfrm>
            <a:off x="4021265" y="205035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– set if </a:t>
            </a:r>
            <a:r>
              <a:rPr lang="en-US" dirty="0">
                <a:latin typeface="Inconsolata" panose="020B0609030003000000" pitchFamily="49" charset="0"/>
              </a:rPr>
              <a:t>SF = OF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</a:t>
            </a:r>
            <a:r>
              <a:rPr lang="en-US" dirty="0">
                <a:latin typeface="Inconsolata" panose="020B0609030003000000" pitchFamily="49" charset="0"/>
              </a:rPr>
              <a:t> ZF = 1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AE5EBC9-1AA7-4AAD-92E7-244BD1D29B1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3160647" y="3996941"/>
            <a:ext cx="216836" cy="83923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40F5424-868D-4F9E-B576-7BE706588C28}"/>
              </a:ext>
            </a:extLst>
          </p:cNvPr>
          <p:cNvSpPr txBox="1"/>
          <p:nvPr/>
        </p:nvSpPr>
        <p:spPr>
          <a:xfrm>
            <a:off x="109811" y="3519887"/>
            <a:ext cx="305083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Works because of 2’s</a:t>
            </a:r>
            <a:b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complement math.</a:t>
            </a:r>
          </a:p>
          <a:p>
            <a:pPr algn="r"/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(thus, instead of its strict definition,</a:t>
            </a:r>
            <a:b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better to think about it abstractly)</a:t>
            </a:r>
            <a:endParaRPr lang="en-US" sz="14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8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  <p:bldP spid="18" grpId="0"/>
      <p:bldP spid="20" grpId="0"/>
      <p:bldP spid="22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A0503-FAA4-449E-88B6-31476BBE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cmp</a:t>
            </a:r>
            <a:r>
              <a:rPr lang="en-US" dirty="0"/>
              <a:t>, simplifying… the confusion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C3B3B-F913-4108-BF8A-D5BC8BE54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847726"/>
            <a:ext cx="8343900" cy="780887"/>
          </a:xfrm>
        </p:spPr>
        <p:txBody>
          <a:bodyPr/>
          <a:lstStyle/>
          <a:p>
            <a:r>
              <a:rPr lang="en-US" dirty="0"/>
              <a:t>Just remember that the order of operands is not the… best order…</a:t>
            </a:r>
          </a:p>
          <a:p>
            <a:pPr lvl="1"/>
            <a:r>
              <a:rPr lang="en-US" dirty="0"/>
              <a:t>It’s </a:t>
            </a:r>
            <a:r>
              <a:rPr lang="en-US" dirty="0" err="1"/>
              <a:t>kinda</a:t>
            </a:r>
            <a:r>
              <a:rPr lang="en-US" dirty="0"/>
              <a:t> swapped around in the AT&amp;T syntax we have been looking at: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59A42C-D215-49AF-AD82-EFA3CA11D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73AEC-A7AF-41AD-9EB5-E54E0B824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221BE6-A8E5-4091-B1CA-22FB253808E9}"/>
              </a:ext>
            </a:extLst>
          </p:cNvPr>
          <p:cNvSpPr txBox="1">
            <a:spLocks/>
          </p:cNvSpPr>
          <p:nvPr/>
        </p:nvSpPr>
        <p:spPr>
          <a:xfrm>
            <a:off x="4522469" y="1666551"/>
            <a:ext cx="5631181" cy="394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800" dirty="0">
                <a:latin typeface="Inconsolata" panose="020B0609030003000000" pitchFamily="49" charset="0"/>
              </a:rPr>
              <a:t>   0,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jns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800" dirty="0">
                <a:latin typeface="Inconsolata" panose="020B0609030003000000" pitchFamily="49" charset="0"/>
              </a:rPr>
              <a:t>   y,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jge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800" dirty="0">
                <a:latin typeface="Inconsolata" panose="020B0609030003000000" pitchFamily="49" charset="0"/>
              </a:rPr>
              <a:t>   y,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jl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FF000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cmpl</a:t>
            </a:r>
            <a:r>
              <a:rPr lang="en-US" sz="1800" dirty="0">
                <a:latin typeface="Inconsolata" panose="020B0609030003000000" pitchFamily="49" charset="0"/>
              </a:rPr>
              <a:t>   y, 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jne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&lt;address&gt;</a:t>
            </a:r>
            <a:endParaRPr lang="en-US" sz="1800" dirty="0">
              <a:latin typeface="Inconsolata" panose="020B0609030003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0EF22-37D2-4C06-9D78-65CDF57685C1}"/>
              </a:ext>
            </a:extLst>
          </p:cNvPr>
          <p:cNvSpPr txBox="1"/>
          <p:nvPr/>
        </p:nvSpPr>
        <p:spPr>
          <a:xfrm>
            <a:off x="7110898" y="2045404"/>
            <a:ext cx="1356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&gt; 0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703A48-C36E-462D-ABB4-62393209ACE6}"/>
              </a:ext>
            </a:extLst>
          </p:cNvPr>
          <p:cNvCxnSpPr>
            <a:cxnSpLocks/>
          </p:cNvCxnSpPr>
          <p:nvPr/>
        </p:nvCxnSpPr>
        <p:spPr>
          <a:xfrm flipH="1">
            <a:off x="6894062" y="221487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2A4898C-8D91-4AA4-B0B7-48FE4222A3AB}"/>
              </a:ext>
            </a:extLst>
          </p:cNvPr>
          <p:cNvSpPr txBox="1"/>
          <p:nvPr/>
        </p:nvSpPr>
        <p:spPr>
          <a:xfrm>
            <a:off x="7110898" y="3083629"/>
            <a:ext cx="1467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&gt;= y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12E185-759C-45A0-A625-F42B6E4B67DA}"/>
              </a:ext>
            </a:extLst>
          </p:cNvPr>
          <p:cNvCxnSpPr>
            <a:cxnSpLocks/>
          </p:cNvCxnSpPr>
          <p:nvPr/>
        </p:nvCxnSpPr>
        <p:spPr>
          <a:xfrm flipH="1">
            <a:off x="6894062" y="3253103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8221D2-5A3F-4F40-85CE-F38EF484AFFB}"/>
              </a:ext>
            </a:extLst>
          </p:cNvPr>
          <p:cNvSpPr txBox="1"/>
          <p:nvPr/>
        </p:nvSpPr>
        <p:spPr>
          <a:xfrm>
            <a:off x="7110898" y="4007694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&lt; y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9FF784-6982-4DC7-9906-769B0F4FA2F3}"/>
              </a:ext>
            </a:extLst>
          </p:cNvPr>
          <p:cNvCxnSpPr>
            <a:cxnSpLocks/>
          </p:cNvCxnSpPr>
          <p:nvPr/>
        </p:nvCxnSpPr>
        <p:spPr>
          <a:xfrm flipH="1">
            <a:off x="6894062" y="4177168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6FF3514-6D49-483F-8D65-3E8A93CFDBBC}"/>
              </a:ext>
            </a:extLst>
          </p:cNvPr>
          <p:cNvSpPr txBox="1"/>
          <p:nvPr/>
        </p:nvSpPr>
        <p:spPr>
          <a:xfrm>
            <a:off x="7110898" y="5032721"/>
            <a:ext cx="1407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Jump if x != y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8184812-B2C3-4F36-B571-1798929E68FC}"/>
              </a:ext>
            </a:extLst>
          </p:cNvPr>
          <p:cNvCxnSpPr>
            <a:cxnSpLocks/>
          </p:cNvCxnSpPr>
          <p:nvPr/>
        </p:nvCxnSpPr>
        <p:spPr>
          <a:xfrm flipH="1">
            <a:off x="6894062" y="520219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5C31ACD-0E13-47AA-92BB-FD39ABA74FDE}"/>
              </a:ext>
            </a:extLst>
          </p:cNvPr>
          <p:cNvSpPr/>
          <p:nvPr/>
        </p:nvSpPr>
        <p:spPr>
          <a:xfrm>
            <a:off x="5495925" y="2542991"/>
            <a:ext cx="304800" cy="200209"/>
          </a:xfrm>
          <a:custGeom>
            <a:avLst/>
            <a:gdLst>
              <a:gd name="connsiteX0" fmla="*/ 0 w 304800"/>
              <a:gd name="connsiteY0" fmla="*/ 200209 h 200209"/>
              <a:gd name="connsiteX1" fmla="*/ 142875 w 304800"/>
              <a:gd name="connsiteY1" fmla="*/ 184 h 200209"/>
              <a:gd name="connsiteX2" fmla="*/ 304800 w 304800"/>
              <a:gd name="connsiteY2" fmla="*/ 171634 h 200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200209">
                <a:moveTo>
                  <a:pt x="0" y="200209"/>
                </a:moveTo>
                <a:cubicBezTo>
                  <a:pt x="46037" y="102577"/>
                  <a:pt x="92075" y="4946"/>
                  <a:pt x="142875" y="184"/>
                </a:cubicBezTo>
                <a:cubicBezTo>
                  <a:pt x="193675" y="-4578"/>
                  <a:pt x="249237" y="83528"/>
                  <a:pt x="304800" y="171634"/>
                </a:cubicBezTo>
              </a:path>
            </a:pathLst>
          </a:custGeom>
          <a:noFill/>
          <a:ln w="28575">
            <a:solidFill>
              <a:schemeClr val="accent2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04D6B35-A695-4DC7-B7B1-02EE5773BEC8}"/>
              </a:ext>
            </a:extLst>
          </p:cNvPr>
          <p:cNvCxnSpPr/>
          <p:nvPr/>
        </p:nvCxnSpPr>
        <p:spPr>
          <a:xfrm>
            <a:off x="4522469" y="3374558"/>
            <a:ext cx="554356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9E5B89-F273-43D9-9FD6-39554E79A66A}"/>
              </a:ext>
            </a:extLst>
          </p:cNvPr>
          <p:cNvSpPr txBox="1">
            <a:spLocks/>
          </p:cNvSpPr>
          <p:nvPr/>
        </p:nvSpPr>
        <p:spPr>
          <a:xfrm>
            <a:off x="93905" y="1752600"/>
            <a:ext cx="4398537" cy="3853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(x &lt; 0)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(x &lt; y)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(x &gt;= y)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if</a:t>
            </a:r>
            <a:r>
              <a:rPr lang="en-US" sz="1800" dirty="0">
                <a:latin typeface="Inconsolata" panose="020B0609030003000000" pitchFamily="49" charset="0"/>
              </a:rPr>
              <a:t> (x == y)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>
              <a:latin typeface="Inconsolata" panose="020B0609030003000000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93BDA5-EB2E-4E31-8B21-36058B1F507F}"/>
              </a:ext>
            </a:extLst>
          </p:cNvPr>
          <p:cNvSpPr txBox="1"/>
          <p:nvPr/>
        </p:nvSpPr>
        <p:spPr>
          <a:xfrm>
            <a:off x="2219777" y="3788861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We negate the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            condition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9FC30C-220A-48C2-83C9-F43DF0A13A9B}"/>
              </a:ext>
            </a:extLst>
          </p:cNvPr>
          <p:cNvCxnSpPr>
            <a:cxnSpLocks/>
          </p:cNvCxnSpPr>
          <p:nvPr/>
        </p:nvCxnSpPr>
        <p:spPr>
          <a:xfrm flipH="1">
            <a:off x="2031516" y="397738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F334B67-9153-4C01-A293-C205280647C5}"/>
              </a:ext>
            </a:extLst>
          </p:cNvPr>
          <p:cNvCxnSpPr>
            <a:cxnSpLocks/>
          </p:cNvCxnSpPr>
          <p:nvPr/>
        </p:nvCxnSpPr>
        <p:spPr>
          <a:xfrm>
            <a:off x="4288774" y="4211595"/>
            <a:ext cx="2168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3B88567-4610-46B5-9B96-D29B8DAFE994}"/>
              </a:ext>
            </a:extLst>
          </p:cNvPr>
          <p:cNvSpPr txBox="1"/>
          <p:nvPr/>
        </p:nvSpPr>
        <p:spPr>
          <a:xfrm>
            <a:off x="2219777" y="4647263"/>
            <a:ext cx="22413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Because we are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deciding when to</a:t>
            </a:r>
            <a:b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6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                skip the code!</a:t>
            </a:r>
            <a:endParaRPr lang="en-US" sz="1600" dirty="0">
              <a:solidFill>
                <a:srgbClr val="7030A0"/>
              </a:solidFill>
              <a:latin typeface="Inconsolata" panose="020B0609030003000000" pitchFamily="49" charset="0"/>
              <a:ea typeface="Lato Black" panose="020B0604020202020204" charset="0"/>
              <a:cs typeface="Lato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982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5" grpId="0" animBg="1"/>
      <p:bldP spid="19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33786</TotalTime>
  <Words>3119</Words>
  <Application>Microsoft Office PowerPoint</Application>
  <PresentationFormat>On-screen Show (16:10)</PresentationFormat>
  <Paragraphs>411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Lato</vt:lpstr>
      <vt:lpstr>Inconsolata</vt:lpstr>
      <vt:lpstr>DejaVu Sans</vt:lpstr>
      <vt:lpstr>Segoe UI</vt:lpstr>
      <vt:lpstr>Calibri</vt:lpstr>
      <vt:lpstr>Calibri Light</vt:lpstr>
      <vt:lpstr>Lato Hairline</vt:lpstr>
      <vt:lpstr>Lato Semibold</vt:lpstr>
      <vt:lpstr>Lato Black</vt:lpstr>
      <vt:lpstr>Lato Light</vt:lpstr>
      <vt:lpstr>Wingdings</vt:lpstr>
      <vt:lpstr>Lato Heavy</vt:lpstr>
      <vt:lpstr>Marcellus SC</vt:lpstr>
      <vt:lpstr>Office Theme</vt:lpstr>
      <vt:lpstr>Investigating</vt:lpstr>
      <vt:lpstr>Going with the Flow</vt:lpstr>
      <vt:lpstr>Bringing back our alphabet soup: The C ABI</vt:lpstr>
      <vt:lpstr>Function, function… what’s your… function</vt:lpstr>
      <vt:lpstr>Oh, that’s your function</vt:lpstr>
      <vt:lpstr>These are actual sandwiches (no hot dogs or w/e)</vt:lpstr>
      <vt:lpstr>Who controls the cmp controls the flow</vt:lpstr>
      <vt:lpstr>Who controls the cmp controls the flow</vt:lpstr>
      <vt:lpstr>cmp, simplifying… the confusion</vt:lpstr>
      <vt:lpstr>test… adding some new confusion</vt:lpstr>
      <vt:lpstr>Patterns</vt:lpstr>
      <vt:lpstr>Altogether now… Working backward</vt:lpstr>
      <vt:lpstr>Deduction, dear watson</vt:lpstr>
      <vt:lpstr>Conventional wisdom: counting arguments</vt:lpstr>
      <vt:lpstr>Conventional wisdom: counting arguments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Wilkinson II, David W</cp:lastModifiedBy>
  <cp:revision>410</cp:revision>
  <dcterms:created xsi:type="dcterms:W3CDTF">2020-01-05T03:35:10Z</dcterms:created>
  <dcterms:modified xsi:type="dcterms:W3CDTF">2020-02-17T07:02:44Z</dcterms:modified>
</cp:coreProperties>
</file>